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7"/>
  </p:notesMasterIdLst>
  <p:sldIdLst>
    <p:sldId id="256" r:id="rId2"/>
    <p:sldId id="300" r:id="rId3"/>
    <p:sldId id="277" r:id="rId4"/>
    <p:sldId id="303" r:id="rId5"/>
    <p:sldId id="301" r:id="rId6"/>
    <p:sldId id="302" r:id="rId7"/>
    <p:sldId id="304" r:id="rId8"/>
    <p:sldId id="305" r:id="rId9"/>
    <p:sldId id="306" r:id="rId10"/>
    <p:sldId id="307" r:id="rId11"/>
    <p:sldId id="308" r:id="rId12"/>
    <p:sldId id="312" r:id="rId13"/>
    <p:sldId id="309" r:id="rId14"/>
    <p:sldId id="311" r:id="rId15"/>
    <p:sldId id="31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BF3FF"/>
    <a:srgbClr val="FFCE3C"/>
    <a:srgbClr val="CC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54" d="100"/>
          <a:sy n="54" d="100"/>
        </p:scale>
        <p:origin x="77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IBADI\PKN\PUSDIKMIN\Materi\12.%20Bu%20Margaretha\Perlindungan%20Hukum\Polri%20Luka%20&amp;%20MD\Luka%20dan%20MD%20Polr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IBADI\PKN\PUSDIKMIN\Materi\12.%20Bu%20Margaretha\Perlindungan%20Hukum\Polri%20Luka%20&amp;%20MD\Luka%20dan%20MD%20Polr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Personel luka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numRef>
              <c:f>Sheet1!$C$2:$C$22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6</c:v>
                </c:pt>
                <c:pt idx="1">
                  <c:v>0</c:v>
                </c:pt>
                <c:pt idx="2">
                  <c:v>2</c:v>
                </c:pt>
                <c:pt idx="3">
                  <c:v>13</c:v>
                </c:pt>
                <c:pt idx="4">
                  <c:v>0</c:v>
                </c:pt>
                <c:pt idx="5">
                  <c:v>0</c:v>
                </c:pt>
                <c:pt idx="6">
                  <c:v>12</c:v>
                </c:pt>
                <c:pt idx="7">
                  <c:v>28</c:v>
                </c:pt>
                <c:pt idx="8">
                  <c:v>8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10</c:v>
                </c:pt>
                <c:pt idx="13">
                  <c:v>14</c:v>
                </c:pt>
                <c:pt idx="14">
                  <c:v>25</c:v>
                </c:pt>
                <c:pt idx="15">
                  <c:v>15</c:v>
                </c:pt>
                <c:pt idx="16">
                  <c:v>6</c:v>
                </c:pt>
                <c:pt idx="17">
                  <c:v>0</c:v>
                </c:pt>
                <c:pt idx="18">
                  <c:v>12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91-4228-A9D8-96568A91898B}"/>
            </c:ext>
          </c:extLst>
        </c:ser>
        <c:ser>
          <c:idx val="1"/>
          <c:order val="1"/>
          <c:tx>
            <c:v>Personel Meninggal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numRef>
              <c:f>Sheet1!$C$2:$C$22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0</c:v>
                </c:pt>
                <c:pt idx="1">
                  <c:v>6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10</c:v>
                </c:pt>
                <c:pt idx="7">
                  <c:v>3</c:v>
                </c:pt>
                <c:pt idx="8">
                  <c:v>8</c:v>
                </c:pt>
                <c:pt idx="9">
                  <c:v>3</c:v>
                </c:pt>
                <c:pt idx="10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8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91-4228-A9D8-96568A918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371102719"/>
        <c:axId val="769444927"/>
        <c:axId val="0"/>
      </c:bar3DChart>
      <c:catAx>
        <c:axId val="1371102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444927"/>
        <c:crosses val="autoZero"/>
        <c:auto val="1"/>
        <c:lblAlgn val="ctr"/>
        <c:lblOffset val="100"/>
        <c:noMultiLvlLbl val="0"/>
      </c:catAx>
      <c:valAx>
        <c:axId val="76944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1102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Alat Serangan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8B-4ED6-9A5B-86E9EE5A84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8B-4ED6-9A5B-86E9EE5A84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8B-4ED6-9A5B-86E9EE5A84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8B-4ED6-9A5B-86E9EE5A841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Sheet1!$H$47:$H$50</c:f>
              <c:strCache>
                <c:ptCount val="4"/>
                <c:pt idx="0">
                  <c:v>Bom</c:v>
                </c:pt>
                <c:pt idx="1">
                  <c:v>Senpi</c:v>
                </c:pt>
                <c:pt idx="2">
                  <c:v>Sajam</c:v>
                </c:pt>
                <c:pt idx="3">
                  <c:v>Ketapel</c:v>
                </c:pt>
              </c:strCache>
            </c:strRef>
          </c:cat>
          <c:val>
            <c:numRef>
              <c:f>Sheet1!$I$47:$I$50</c:f>
              <c:numCache>
                <c:formatCode>General</c:formatCode>
                <c:ptCount val="4"/>
                <c:pt idx="0">
                  <c:v>110</c:v>
                </c:pt>
                <c:pt idx="1">
                  <c:v>60</c:v>
                </c:pt>
                <c:pt idx="2">
                  <c:v>42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8B-4ED6-9A5B-86E9EE5A841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6B3B6-862C-4A34-A2A7-DB0166214A1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A5FC58-E99E-4327-A12C-1829A084617D}">
      <dgm:prSet phldrT="[Text]" custT="1"/>
      <dgm:spPr/>
      <dgm:t>
        <a:bodyPr/>
        <a:lstStyle/>
        <a:p>
          <a:r>
            <a:rPr lang="en-US" sz="1050" b="1" dirty="0" err="1"/>
            <a:t>Jangka</a:t>
          </a:r>
          <a:r>
            <a:rPr lang="en-US" sz="1050" b="1" dirty="0"/>
            <a:t> </a:t>
          </a:r>
          <a:r>
            <a:rPr lang="en-US" sz="1050" b="1" dirty="0" err="1"/>
            <a:t>Pendek</a:t>
          </a:r>
          <a:endParaRPr lang="en-US" sz="1050" b="1" dirty="0"/>
        </a:p>
        <a:p>
          <a:r>
            <a:rPr lang="en-US" sz="1050" b="1" dirty="0"/>
            <a:t>(Sept – Des 2024</a:t>
          </a:r>
        </a:p>
      </dgm:t>
    </dgm:pt>
    <dgm:pt modelId="{E2599AB8-A2DA-4867-AEFE-31CAC2FA1C7F}" type="parTrans" cxnId="{C8FC3584-97FE-49D0-B770-AD813A7FA4F5}">
      <dgm:prSet/>
      <dgm:spPr/>
      <dgm:t>
        <a:bodyPr/>
        <a:lstStyle/>
        <a:p>
          <a:endParaRPr lang="en-US"/>
        </a:p>
      </dgm:t>
    </dgm:pt>
    <dgm:pt modelId="{5722C5D2-76CA-4CD9-BE67-E0FBDAB29130}" type="sibTrans" cxnId="{C8FC3584-97FE-49D0-B770-AD813A7FA4F5}">
      <dgm:prSet/>
      <dgm:spPr/>
      <dgm:t>
        <a:bodyPr/>
        <a:lstStyle/>
        <a:p>
          <a:endParaRPr lang="en-US"/>
        </a:p>
      </dgm:t>
    </dgm:pt>
    <dgm:pt modelId="{6079884D-064B-495B-84B3-9B68FAFC897B}">
      <dgm:prSet phldrT="[Text]"/>
      <dgm:spPr/>
      <dgm:t>
        <a:bodyPr/>
        <a:lstStyle/>
        <a:p>
          <a:r>
            <a:rPr lang="en-US" dirty="0" err="1"/>
            <a:t>Pembentukan</a:t>
          </a:r>
          <a:r>
            <a:rPr lang="en-US" dirty="0"/>
            <a:t> Tim </a:t>
          </a:r>
          <a:r>
            <a:rPr lang="en-US" dirty="0" err="1"/>
            <a:t>Efektif</a:t>
          </a:r>
          <a:r>
            <a:rPr lang="en-US" dirty="0"/>
            <a:t> &amp; Tim </a:t>
          </a:r>
          <a:r>
            <a:rPr lang="en-US" dirty="0" err="1"/>
            <a:t>Pokja</a:t>
          </a:r>
          <a:endParaRPr lang="en-US" dirty="0"/>
        </a:p>
      </dgm:t>
    </dgm:pt>
    <dgm:pt modelId="{F709CEB4-BF46-4DF9-A570-034F9DB0C8F9}" type="parTrans" cxnId="{306473AD-6889-412A-9D7C-5A9ABCE63E65}">
      <dgm:prSet/>
      <dgm:spPr/>
      <dgm:t>
        <a:bodyPr/>
        <a:lstStyle/>
        <a:p>
          <a:endParaRPr lang="en-US"/>
        </a:p>
      </dgm:t>
    </dgm:pt>
    <dgm:pt modelId="{84B663F6-6598-45D3-A30F-7624C58A7290}" type="sibTrans" cxnId="{306473AD-6889-412A-9D7C-5A9ABCE63E65}">
      <dgm:prSet/>
      <dgm:spPr/>
      <dgm:t>
        <a:bodyPr/>
        <a:lstStyle/>
        <a:p>
          <a:endParaRPr lang="en-US"/>
        </a:p>
      </dgm:t>
    </dgm:pt>
    <dgm:pt modelId="{CF03D18F-25F9-4ED4-A6D6-5B30849B7EFD}">
      <dgm:prSet phldrT="[Text]"/>
      <dgm:spPr/>
      <dgm:t>
        <a:bodyPr/>
        <a:lstStyle/>
        <a:p>
          <a:r>
            <a:rPr lang="en-US" dirty="0" err="1"/>
            <a:t>Tersusunnya</a:t>
          </a:r>
          <a:r>
            <a:rPr lang="en-US" dirty="0"/>
            <a:t> </a:t>
          </a:r>
          <a:r>
            <a:rPr lang="en-US" dirty="0" err="1"/>
            <a:t>Naskah</a:t>
          </a:r>
          <a:r>
            <a:rPr lang="en-US" dirty="0"/>
            <a:t> </a:t>
          </a:r>
          <a:r>
            <a:rPr lang="en-US" dirty="0" err="1"/>
            <a:t>Urgensi</a:t>
          </a:r>
          <a:r>
            <a:rPr lang="en-US" dirty="0"/>
            <a:t> &amp; </a:t>
          </a:r>
          <a:r>
            <a:rPr lang="en-US" dirty="0" err="1"/>
            <a:t>Rancangan</a:t>
          </a:r>
          <a:r>
            <a:rPr lang="en-US" dirty="0"/>
            <a:t> </a:t>
          </a:r>
          <a:r>
            <a:rPr lang="en-US" dirty="0" err="1"/>
            <a:t>Perkaden</a:t>
          </a:r>
          <a:endParaRPr lang="en-US" dirty="0"/>
        </a:p>
      </dgm:t>
    </dgm:pt>
    <dgm:pt modelId="{4A376122-C07B-43CD-9D82-6F22C505365F}" type="parTrans" cxnId="{ADEA2FBA-B79D-49FC-9E94-B592847798A2}">
      <dgm:prSet/>
      <dgm:spPr/>
      <dgm:t>
        <a:bodyPr/>
        <a:lstStyle/>
        <a:p>
          <a:endParaRPr lang="en-US"/>
        </a:p>
      </dgm:t>
    </dgm:pt>
    <dgm:pt modelId="{75E767E2-F3D0-42B2-9689-D452F32CDF1B}" type="sibTrans" cxnId="{ADEA2FBA-B79D-49FC-9E94-B592847798A2}">
      <dgm:prSet/>
      <dgm:spPr/>
      <dgm:t>
        <a:bodyPr/>
        <a:lstStyle/>
        <a:p>
          <a:endParaRPr lang="en-US"/>
        </a:p>
      </dgm:t>
    </dgm:pt>
    <dgm:pt modelId="{93F53904-86AD-48C9-8FA9-84B0069050AC}">
      <dgm:prSet phldrT="[Text]" custT="1"/>
      <dgm:spPr/>
      <dgm:t>
        <a:bodyPr/>
        <a:lstStyle/>
        <a:p>
          <a:r>
            <a:rPr lang="en-US" sz="1050" b="1" dirty="0" err="1"/>
            <a:t>Jangka</a:t>
          </a:r>
          <a:r>
            <a:rPr lang="en-US" sz="1050" b="1" dirty="0"/>
            <a:t> </a:t>
          </a:r>
          <a:r>
            <a:rPr lang="en-US" sz="1050" b="1" dirty="0" err="1"/>
            <a:t>Menengah</a:t>
          </a:r>
          <a:endParaRPr lang="en-US" sz="1050" b="1" dirty="0"/>
        </a:p>
        <a:p>
          <a:r>
            <a:rPr lang="en-US" sz="1050" b="1" dirty="0"/>
            <a:t>(Jan – Juli 2025)</a:t>
          </a:r>
        </a:p>
      </dgm:t>
    </dgm:pt>
    <dgm:pt modelId="{87D3A721-8186-4895-ADA2-6AFE34FB58F0}" type="parTrans" cxnId="{9FFE34EE-7458-43B0-B832-AB50844BD023}">
      <dgm:prSet/>
      <dgm:spPr/>
      <dgm:t>
        <a:bodyPr/>
        <a:lstStyle/>
        <a:p>
          <a:endParaRPr lang="en-US"/>
        </a:p>
      </dgm:t>
    </dgm:pt>
    <dgm:pt modelId="{E4AB0CF6-7B4D-40D9-92EF-2B70F8544B3C}" type="sibTrans" cxnId="{9FFE34EE-7458-43B0-B832-AB50844BD023}">
      <dgm:prSet/>
      <dgm:spPr/>
      <dgm:t>
        <a:bodyPr/>
        <a:lstStyle/>
        <a:p>
          <a:endParaRPr lang="en-US"/>
        </a:p>
      </dgm:t>
    </dgm:pt>
    <dgm:pt modelId="{1478CE9B-822C-4CA6-A841-DFDD98149D9B}">
      <dgm:prSet phldrT="[Text]"/>
      <dgm:spPr/>
      <dgm:t>
        <a:bodyPr/>
        <a:lstStyle/>
        <a:p>
          <a:r>
            <a:rPr lang="en-US" dirty="0" err="1"/>
            <a:t>Penandatanganan</a:t>
          </a:r>
          <a:r>
            <a:rPr lang="en-US" dirty="0"/>
            <a:t> </a:t>
          </a:r>
          <a:r>
            <a:rPr lang="en-US" dirty="0" err="1"/>
            <a:t>Perkaden</a:t>
          </a:r>
          <a:r>
            <a:rPr lang="en-US" dirty="0"/>
            <a:t> dan SOP</a:t>
          </a:r>
        </a:p>
      </dgm:t>
    </dgm:pt>
    <dgm:pt modelId="{7CD9DF4F-6796-46AF-9216-FC9C7C4A1CCB}" type="parTrans" cxnId="{5EF24C87-C027-4C42-AB90-94C7160027AD}">
      <dgm:prSet/>
      <dgm:spPr/>
      <dgm:t>
        <a:bodyPr/>
        <a:lstStyle/>
        <a:p>
          <a:endParaRPr lang="en-US"/>
        </a:p>
      </dgm:t>
    </dgm:pt>
    <dgm:pt modelId="{04A7F7E9-DEDF-45EA-8876-2F7A923E64D0}" type="sibTrans" cxnId="{5EF24C87-C027-4C42-AB90-94C7160027AD}">
      <dgm:prSet/>
      <dgm:spPr/>
      <dgm:t>
        <a:bodyPr/>
        <a:lstStyle/>
        <a:p>
          <a:endParaRPr lang="en-US"/>
        </a:p>
      </dgm:t>
    </dgm:pt>
    <dgm:pt modelId="{AAF9C4CD-E028-488D-BB1F-8F9AC649A9A3}">
      <dgm:prSet phldrT="[Text]"/>
      <dgm:spPr/>
      <dgm:t>
        <a:bodyPr/>
        <a:lstStyle/>
        <a:p>
          <a:r>
            <a:rPr lang="en-US" dirty="0" err="1"/>
            <a:t>Sosialisasi</a:t>
          </a:r>
          <a:endParaRPr lang="en-US" dirty="0"/>
        </a:p>
      </dgm:t>
    </dgm:pt>
    <dgm:pt modelId="{27F7F4A6-030A-460F-A399-A58C4D4C4FFC}" type="parTrans" cxnId="{413A2309-8C81-4D8C-AF3E-055732E21D76}">
      <dgm:prSet/>
      <dgm:spPr/>
      <dgm:t>
        <a:bodyPr/>
        <a:lstStyle/>
        <a:p>
          <a:endParaRPr lang="en-US"/>
        </a:p>
      </dgm:t>
    </dgm:pt>
    <dgm:pt modelId="{87AD41C9-7D62-4D57-9482-E5DA50911833}" type="sibTrans" cxnId="{413A2309-8C81-4D8C-AF3E-055732E21D76}">
      <dgm:prSet/>
      <dgm:spPr/>
      <dgm:t>
        <a:bodyPr/>
        <a:lstStyle/>
        <a:p>
          <a:endParaRPr lang="en-US"/>
        </a:p>
      </dgm:t>
    </dgm:pt>
    <dgm:pt modelId="{0F63ED91-85EE-4A93-876E-DB56360691FB}">
      <dgm:prSet phldrT="[Text]" custT="1"/>
      <dgm:spPr/>
      <dgm:t>
        <a:bodyPr/>
        <a:lstStyle/>
        <a:p>
          <a:r>
            <a:rPr lang="en-US" sz="1050" b="1" dirty="0" err="1"/>
            <a:t>Jangka</a:t>
          </a:r>
          <a:r>
            <a:rPr lang="en-US" sz="1050" b="1" dirty="0"/>
            <a:t> Panjang</a:t>
          </a:r>
        </a:p>
        <a:p>
          <a:r>
            <a:rPr lang="en-US" sz="1050" b="1" dirty="0"/>
            <a:t>(</a:t>
          </a:r>
          <a:r>
            <a:rPr lang="en-US" sz="1050" b="1" dirty="0" err="1"/>
            <a:t>Agst</a:t>
          </a:r>
          <a:r>
            <a:rPr lang="en-US" sz="1050" b="1" dirty="0"/>
            <a:t> – Des 2025)</a:t>
          </a:r>
        </a:p>
      </dgm:t>
    </dgm:pt>
    <dgm:pt modelId="{88D5061B-C9F8-4C3F-BCFB-736C73E809DD}" type="parTrans" cxnId="{8DD0681B-FCCB-4EDA-A9AE-E7157611D35D}">
      <dgm:prSet/>
      <dgm:spPr/>
      <dgm:t>
        <a:bodyPr/>
        <a:lstStyle/>
        <a:p>
          <a:endParaRPr lang="en-US"/>
        </a:p>
      </dgm:t>
    </dgm:pt>
    <dgm:pt modelId="{D91736EE-9172-4DB2-9394-13D76D87CEC6}" type="sibTrans" cxnId="{8DD0681B-FCCB-4EDA-A9AE-E7157611D35D}">
      <dgm:prSet/>
      <dgm:spPr/>
      <dgm:t>
        <a:bodyPr/>
        <a:lstStyle/>
        <a:p>
          <a:endParaRPr lang="en-US"/>
        </a:p>
      </dgm:t>
    </dgm:pt>
    <dgm:pt modelId="{BB6ED9E7-BEED-4349-B62F-7DD32CC01BA3}">
      <dgm:prSet phldrT="[Text]"/>
      <dgm:spPr/>
      <dgm:t>
        <a:bodyPr/>
        <a:lstStyle/>
        <a:p>
          <a:r>
            <a:rPr lang="en-US" dirty="0" err="1"/>
            <a:t>Pelaksanaan</a:t>
          </a:r>
          <a:r>
            <a:rPr lang="en-US" dirty="0"/>
            <a:t> </a:t>
          </a:r>
          <a:r>
            <a:rPr lang="en-US" dirty="0" err="1"/>
            <a:t>Perkaden</a:t>
          </a:r>
          <a:r>
            <a:rPr lang="en-US" dirty="0"/>
            <a:t> &amp; SOP</a:t>
          </a:r>
        </a:p>
      </dgm:t>
    </dgm:pt>
    <dgm:pt modelId="{F87749FB-B72A-4BC2-A294-76911D89F8AA}" type="parTrans" cxnId="{FE28291D-F1DC-49A9-9E26-772D6A0492B5}">
      <dgm:prSet/>
      <dgm:spPr/>
      <dgm:t>
        <a:bodyPr/>
        <a:lstStyle/>
        <a:p>
          <a:endParaRPr lang="en-US"/>
        </a:p>
      </dgm:t>
    </dgm:pt>
    <dgm:pt modelId="{10164D6E-9E18-4FC2-8F11-ABA9D6719EEC}" type="sibTrans" cxnId="{FE28291D-F1DC-49A9-9E26-772D6A0492B5}">
      <dgm:prSet/>
      <dgm:spPr/>
      <dgm:t>
        <a:bodyPr/>
        <a:lstStyle/>
        <a:p>
          <a:endParaRPr lang="en-US"/>
        </a:p>
      </dgm:t>
    </dgm:pt>
    <dgm:pt modelId="{75532D8A-8E20-4B7D-BC17-562D5BF0E337}">
      <dgm:prSet phldrT="[Text]"/>
      <dgm:spPr/>
      <dgm:t>
        <a:bodyPr/>
        <a:lstStyle/>
        <a:p>
          <a:r>
            <a:rPr lang="en-US" dirty="0" err="1"/>
            <a:t>Evaluasi</a:t>
          </a:r>
          <a:endParaRPr lang="en-US" dirty="0"/>
        </a:p>
      </dgm:t>
    </dgm:pt>
    <dgm:pt modelId="{9C8F35D3-2BDD-4B11-BB74-436430395EE2}" type="parTrans" cxnId="{F3ED07B7-343B-4EB0-A592-B903A3A93F61}">
      <dgm:prSet/>
      <dgm:spPr/>
      <dgm:t>
        <a:bodyPr/>
        <a:lstStyle/>
        <a:p>
          <a:endParaRPr lang="en-US"/>
        </a:p>
      </dgm:t>
    </dgm:pt>
    <dgm:pt modelId="{6A054D1B-5A8F-4C2C-9568-612D62CA5BF8}" type="sibTrans" cxnId="{F3ED07B7-343B-4EB0-A592-B903A3A93F61}">
      <dgm:prSet/>
      <dgm:spPr/>
      <dgm:t>
        <a:bodyPr/>
        <a:lstStyle/>
        <a:p>
          <a:endParaRPr lang="en-US"/>
        </a:p>
      </dgm:t>
    </dgm:pt>
    <dgm:pt modelId="{E5B7B491-E327-4EEA-9464-B01E078AE0F1}">
      <dgm:prSet phldrT="[Text]"/>
      <dgm:spPr/>
      <dgm:t>
        <a:bodyPr/>
        <a:lstStyle/>
        <a:p>
          <a:r>
            <a:rPr lang="en-US" dirty="0" err="1"/>
            <a:t>Tersusunnya</a:t>
          </a:r>
          <a:r>
            <a:rPr lang="en-US" dirty="0"/>
            <a:t> </a:t>
          </a:r>
          <a:r>
            <a:rPr lang="en-US" dirty="0" err="1"/>
            <a:t>rancangan</a:t>
          </a:r>
          <a:r>
            <a:rPr lang="en-US" dirty="0"/>
            <a:t> SOP</a:t>
          </a:r>
        </a:p>
      </dgm:t>
    </dgm:pt>
    <dgm:pt modelId="{DB8A3C18-289D-44BF-B9B4-CD854061CEE3}" type="parTrans" cxnId="{A2F1B389-5DAD-4735-A84C-C5B5F0F4F7CF}">
      <dgm:prSet/>
      <dgm:spPr/>
      <dgm:t>
        <a:bodyPr/>
        <a:lstStyle/>
        <a:p>
          <a:endParaRPr lang="en-US"/>
        </a:p>
      </dgm:t>
    </dgm:pt>
    <dgm:pt modelId="{608E3583-7378-48E1-AADB-7342E143981F}" type="sibTrans" cxnId="{A2F1B389-5DAD-4735-A84C-C5B5F0F4F7CF}">
      <dgm:prSet/>
      <dgm:spPr/>
      <dgm:t>
        <a:bodyPr/>
        <a:lstStyle/>
        <a:p>
          <a:endParaRPr lang="en-US"/>
        </a:p>
      </dgm:t>
    </dgm:pt>
    <dgm:pt modelId="{5381A710-9B8E-46AE-8485-9672D95481E8}" type="pres">
      <dgm:prSet presAssocID="{8CE6B3B6-862C-4A34-A2A7-DB0166214A16}" presName="linearFlow" presStyleCnt="0">
        <dgm:presLayoutVars>
          <dgm:dir/>
          <dgm:animLvl val="lvl"/>
          <dgm:resizeHandles val="exact"/>
        </dgm:presLayoutVars>
      </dgm:prSet>
      <dgm:spPr/>
    </dgm:pt>
    <dgm:pt modelId="{9B4AE484-0F1B-4DF5-B403-F40CC081CC9D}" type="pres">
      <dgm:prSet presAssocID="{B4A5FC58-E99E-4327-A12C-1829A084617D}" presName="composite" presStyleCnt="0"/>
      <dgm:spPr/>
    </dgm:pt>
    <dgm:pt modelId="{3C37CF79-C757-4CAC-A516-E1A092A278CB}" type="pres">
      <dgm:prSet presAssocID="{B4A5FC58-E99E-4327-A12C-1829A084617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AF8A971-E61D-4FB4-A54F-73AD0145A5BF}" type="pres">
      <dgm:prSet presAssocID="{B4A5FC58-E99E-4327-A12C-1829A084617D}" presName="descendantText" presStyleLbl="alignAcc1" presStyleIdx="0" presStyleCnt="3">
        <dgm:presLayoutVars>
          <dgm:bulletEnabled val="1"/>
        </dgm:presLayoutVars>
      </dgm:prSet>
      <dgm:spPr/>
    </dgm:pt>
    <dgm:pt modelId="{7936591D-CA23-432C-927F-BF7637059BF2}" type="pres">
      <dgm:prSet presAssocID="{5722C5D2-76CA-4CD9-BE67-E0FBDAB29130}" presName="sp" presStyleCnt="0"/>
      <dgm:spPr/>
    </dgm:pt>
    <dgm:pt modelId="{04ED975D-CDB6-4033-933E-A9D5AACA64A2}" type="pres">
      <dgm:prSet presAssocID="{93F53904-86AD-48C9-8FA9-84B0069050AC}" presName="composite" presStyleCnt="0"/>
      <dgm:spPr/>
    </dgm:pt>
    <dgm:pt modelId="{16FAD3F9-7A5C-462F-845F-3FB64C480EED}" type="pres">
      <dgm:prSet presAssocID="{93F53904-86AD-48C9-8FA9-84B0069050A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4C117A4-AA29-4465-9E5A-E4D00157313A}" type="pres">
      <dgm:prSet presAssocID="{93F53904-86AD-48C9-8FA9-84B0069050AC}" presName="descendantText" presStyleLbl="alignAcc1" presStyleIdx="1" presStyleCnt="3">
        <dgm:presLayoutVars>
          <dgm:bulletEnabled val="1"/>
        </dgm:presLayoutVars>
      </dgm:prSet>
      <dgm:spPr/>
    </dgm:pt>
    <dgm:pt modelId="{2D58AB4C-CD3D-4AEB-B11E-1795E351310A}" type="pres">
      <dgm:prSet presAssocID="{E4AB0CF6-7B4D-40D9-92EF-2B70F8544B3C}" presName="sp" presStyleCnt="0"/>
      <dgm:spPr/>
    </dgm:pt>
    <dgm:pt modelId="{ABA1FFEB-DBD1-4ED4-8C77-63D61113D6DF}" type="pres">
      <dgm:prSet presAssocID="{0F63ED91-85EE-4A93-876E-DB56360691FB}" presName="composite" presStyleCnt="0"/>
      <dgm:spPr/>
    </dgm:pt>
    <dgm:pt modelId="{24E69129-8014-44B3-9834-C9AEFD22672D}" type="pres">
      <dgm:prSet presAssocID="{0F63ED91-85EE-4A93-876E-DB56360691F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9BC77D4-F6DF-4D8E-B918-069CA620BB3A}" type="pres">
      <dgm:prSet presAssocID="{0F63ED91-85EE-4A93-876E-DB56360691F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13A2309-8C81-4D8C-AF3E-055732E21D76}" srcId="{93F53904-86AD-48C9-8FA9-84B0069050AC}" destId="{AAF9C4CD-E028-488D-BB1F-8F9AC649A9A3}" srcOrd="1" destOrd="0" parTransId="{27F7F4A6-030A-460F-A399-A58C4D4C4FFC}" sibTransId="{87AD41C9-7D62-4D57-9482-E5DA50911833}"/>
    <dgm:cxn modelId="{8DD0681B-FCCB-4EDA-A9AE-E7157611D35D}" srcId="{8CE6B3B6-862C-4A34-A2A7-DB0166214A16}" destId="{0F63ED91-85EE-4A93-876E-DB56360691FB}" srcOrd="2" destOrd="0" parTransId="{88D5061B-C9F8-4C3F-BCFB-736C73E809DD}" sibTransId="{D91736EE-9172-4DB2-9394-13D76D87CEC6}"/>
    <dgm:cxn modelId="{FE28291D-F1DC-49A9-9E26-772D6A0492B5}" srcId="{0F63ED91-85EE-4A93-876E-DB56360691FB}" destId="{BB6ED9E7-BEED-4349-B62F-7DD32CC01BA3}" srcOrd="0" destOrd="0" parTransId="{F87749FB-B72A-4BC2-A294-76911D89F8AA}" sibTransId="{10164D6E-9E18-4FC2-8F11-ABA9D6719EEC}"/>
    <dgm:cxn modelId="{2B66282E-BFE5-4A26-8F78-8614F18166DF}" type="presOf" srcId="{B4A5FC58-E99E-4327-A12C-1829A084617D}" destId="{3C37CF79-C757-4CAC-A516-E1A092A278CB}" srcOrd="0" destOrd="0" presId="urn:microsoft.com/office/officeart/2005/8/layout/chevron2"/>
    <dgm:cxn modelId="{0F97F767-0BE0-47DD-A047-F76A7FC4F181}" type="presOf" srcId="{0F63ED91-85EE-4A93-876E-DB56360691FB}" destId="{24E69129-8014-44B3-9834-C9AEFD22672D}" srcOrd="0" destOrd="0" presId="urn:microsoft.com/office/officeart/2005/8/layout/chevron2"/>
    <dgm:cxn modelId="{F84C206D-3057-42C0-84F8-DC66B5A12CBD}" type="presOf" srcId="{93F53904-86AD-48C9-8FA9-84B0069050AC}" destId="{16FAD3F9-7A5C-462F-845F-3FB64C480EED}" srcOrd="0" destOrd="0" presId="urn:microsoft.com/office/officeart/2005/8/layout/chevron2"/>
    <dgm:cxn modelId="{8C8D5F7A-FF65-4425-A146-F204B781A1D0}" type="presOf" srcId="{CF03D18F-25F9-4ED4-A6D6-5B30849B7EFD}" destId="{DAF8A971-E61D-4FB4-A54F-73AD0145A5BF}" srcOrd="0" destOrd="1" presId="urn:microsoft.com/office/officeart/2005/8/layout/chevron2"/>
    <dgm:cxn modelId="{C8FC3584-97FE-49D0-B770-AD813A7FA4F5}" srcId="{8CE6B3B6-862C-4A34-A2A7-DB0166214A16}" destId="{B4A5FC58-E99E-4327-A12C-1829A084617D}" srcOrd="0" destOrd="0" parTransId="{E2599AB8-A2DA-4867-AEFE-31CAC2FA1C7F}" sibTransId="{5722C5D2-76CA-4CD9-BE67-E0FBDAB29130}"/>
    <dgm:cxn modelId="{5EF24C87-C027-4C42-AB90-94C7160027AD}" srcId="{93F53904-86AD-48C9-8FA9-84B0069050AC}" destId="{1478CE9B-822C-4CA6-A841-DFDD98149D9B}" srcOrd="0" destOrd="0" parTransId="{7CD9DF4F-6796-46AF-9216-FC9C7C4A1CCB}" sibTransId="{04A7F7E9-DEDF-45EA-8876-2F7A923E64D0}"/>
    <dgm:cxn modelId="{A2F1B389-5DAD-4735-A84C-C5B5F0F4F7CF}" srcId="{B4A5FC58-E99E-4327-A12C-1829A084617D}" destId="{E5B7B491-E327-4EEA-9464-B01E078AE0F1}" srcOrd="2" destOrd="0" parTransId="{DB8A3C18-289D-44BF-B9B4-CD854061CEE3}" sibTransId="{608E3583-7378-48E1-AADB-7342E143981F}"/>
    <dgm:cxn modelId="{AD469B94-85AA-4245-A993-3656E95F5FCF}" type="presOf" srcId="{1478CE9B-822C-4CA6-A841-DFDD98149D9B}" destId="{04C117A4-AA29-4465-9E5A-E4D00157313A}" srcOrd="0" destOrd="0" presId="urn:microsoft.com/office/officeart/2005/8/layout/chevron2"/>
    <dgm:cxn modelId="{5AD5DCAB-CC3D-49DE-9E0A-4822864C125F}" type="presOf" srcId="{BB6ED9E7-BEED-4349-B62F-7DD32CC01BA3}" destId="{49BC77D4-F6DF-4D8E-B918-069CA620BB3A}" srcOrd="0" destOrd="0" presId="urn:microsoft.com/office/officeart/2005/8/layout/chevron2"/>
    <dgm:cxn modelId="{306473AD-6889-412A-9D7C-5A9ABCE63E65}" srcId="{B4A5FC58-E99E-4327-A12C-1829A084617D}" destId="{6079884D-064B-495B-84B3-9B68FAFC897B}" srcOrd="0" destOrd="0" parTransId="{F709CEB4-BF46-4DF9-A570-034F9DB0C8F9}" sibTransId="{84B663F6-6598-45D3-A30F-7624C58A7290}"/>
    <dgm:cxn modelId="{F3ED07B7-343B-4EB0-A592-B903A3A93F61}" srcId="{0F63ED91-85EE-4A93-876E-DB56360691FB}" destId="{75532D8A-8E20-4B7D-BC17-562D5BF0E337}" srcOrd="1" destOrd="0" parTransId="{9C8F35D3-2BDD-4B11-BB74-436430395EE2}" sibTransId="{6A054D1B-5A8F-4C2C-9568-612D62CA5BF8}"/>
    <dgm:cxn modelId="{ADFEE5B7-63E6-4C97-937B-2BEB005CFC00}" type="presOf" srcId="{8CE6B3B6-862C-4A34-A2A7-DB0166214A16}" destId="{5381A710-9B8E-46AE-8485-9672D95481E8}" srcOrd="0" destOrd="0" presId="urn:microsoft.com/office/officeart/2005/8/layout/chevron2"/>
    <dgm:cxn modelId="{ADEA2FBA-B79D-49FC-9E94-B592847798A2}" srcId="{B4A5FC58-E99E-4327-A12C-1829A084617D}" destId="{CF03D18F-25F9-4ED4-A6D6-5B30849B7EFD}" srcOrd="1" destOrd="0" parTransId="{4A376122-C07B-43CD-9D82-6F22C505365F}" sibTransId="{75E767E2-F3D0-42B2-9689-D452F32CDF1B}"/>
    <dgm:cxn modelId="{5BC56CCE-C9DF-421F-AD0C-A332219A8862}" type="presOf" srcId="{75532D8A-8E20-4B7D-BC17-562D5BF0E337}" destId="{49BC77D4-F6DF-4D8E-B918-069CA620BB3A}" srcOrd="0" destOrd="1" presId="urn:microsoft.com/office/officeart/2005/8/layout/chevron2"/>
    <dgm:cxn modelId="{7BE4B8D0-0299-4736-B6C5-C2FE9A65231E}" type="presOf" srcId="{6079884D-064B-495B-84B3-9B68FAFC897B}" destId="{DAF8A971-E61D-4FB4-A54F-73AD0145A5BF}" srcOrd="0" destOrd="0" presId="urn:microsoft.com/office/officeart/2005/8/layout/chevron2"/>
    <dgm:cxn modelId="{9FFE34EE-7458-43B0-B832-AB50844BD023}" srcId="{8CE6B3B6-862C-4A34-A2A7-DB0166214A16}" destId="{93F53904-86AD-48C9-8FA9-84B0069050AC}" srcOrd="1" destOrd="0" parTransId="{87D3A721-8186-4895-ADA2-6AFE34FB58F0}" sibTransId="{E4AB0CF6-7B4D-40D9-92EF-2B70F8544B3C}"/>
    <dgm:cxn modelId="{F4B740F5-24BC-4503-BA14-F119C03FA28C}" type="presOf" srcId="{AAF9C4CD-E028-488D-BB1F-8F9AC649A9A3}" destId="{04C117A4-AA29-4465-9E5A-E4D00157313A}" srcOrd="0" destOrd="1" presId="urn:microsoft.com/office/officeart/2005/8/layout/chevron2"/>
    <dgm:cxn modelId="{401D6BFA-EFA6-4F2D-AA2E-E1F5FD833DDD}" type="presOf" srcId="{E5B7B491-E327-4EEA-9464-B01E078AE0F1}" destId="{DAF8A971-E61D-4FB4-A54F-73AD0145A5BF}" srcOrd="0" destOrd="2" presId="urn:microsoft.com/office/officeart/2005/8/layout/chevron2"/>
    <dgm:cxn modelId="{FDBE9ED8-3754-4DC7-A494-BA4112BDF84B}" type="presParOf" srcId="{5381A710-9B8E-46AE-8485-9672D95481E8}" destId="{9B4AE484-0F1B-4DF5-B403-F40CC081CC9D}" srcOrd="0" destOrd="0" presId="urn:microsoft.com/office/officeart/2005/8/layout/chevron2"/>
    <dgm:cxn modelId="{C678B575-B767-41FF-AA20-182A67BEE5D3}" type="presParOf" srcId="{9B4AE484-0F1B-4DF5-B403-F40CC081CC9D}" destId="{3C37CF79-C757-4CAC-A516-E1A092A278CB}" srcOrd="0" destOrd="0" presId="urn:microsoft.com/office/officeart/2005/8/layout/chevron2"/>
    <dgm:cxn modelId="{3AB026A0-8F8D-4075-870A-E8820FF9AC4E}" type="presParOf" srcId="{9B4AE484-0F1B-4DF5-B403-F40CC081CC9D}" destId="{DAF8A971-E61D-4FB4-A54F-73AD0145A5BF}" srcOrd="1" destOrd="0" presId="urn:microsoft.com/office/officeart/2005/8/layout/chevron2"/>
    <dgm:cxn modelId="{CAE6A17A-7839-455D-BEEF-FD03984B39F3}" type="presParOf" srcId="{5381A710-9B8E-46AE-8485-9672D95481E8}" destId="{7936591D-CA23-432C-927F-BF7637059BF2}" srcOrd="1" destOrd="0" presId="urn:microsoft.com/office/officeart/2005/8/layout/chevron2"/>
    <dgm:cxn modelId="{8D2168FD-E2E5-4AF6-935A-9A46098D5F65}" type="presParOf" srcId="{5381A710-9B8E-46AE-8485-9672D95481E8}" destId="{04ED975D-CDB6-4033-933E-A9D5AACA64A2}" srcOrd="2" destOrd="0" presId="urn:microsoft.com/office/officeart/2005/8/layout/chevron2"/>
    <dgm:cxn modelId="{63847E76-D7BC-45A1-AB8A-18B3767BEF22}" type="presParOf" srcId="{04ED975D-CDB6-4033-933E-A9D5AACA64A2}" destId="{16FAD3F9-7A5C-462F-845F-3FB64C480EED}" srcOrd="0" destOrd="0" presId="urn:microsoft.com/office/officeart/2005/8/layout/chevron2"/>
    <dgm:cxn modelId="{496F7F59-96AF-417C-A981-F4EF60BD36BA}" type="presParOf" srcId="{04ED975D-CDB6-4033-933E-A9D5AACA64A2}" destId="{04C117A4-AA29-4465-9E5A-E4D00157313A}" srcOrd="1" destOrd="0" presId="urn:microsoft.com/office/officeart/2005/8/layout/chevron2"/>
    <dgm:cxn modelId="{227FC425-CA90-4400-9DB5-D5C778CE61B4}" type="presParOf" srcId="{5381A710-9B8E-46AE-8485-9672D95481E8}" destId="{2D58AB4C-CD3D-4AEB-B11E-1795E351310A}" srcOrd="3" destOrd="0" presId="urn:microsoft.com/office/officeart/2005/8/layout/chevron2"/>
    <dgm:cxn modelId="{3006BEB1-20A3-443A-BB67-3A3AD20648BA}" type="presParOf" srcId="{5381A710-9B8E-46AE-8485-9672D95481E8}" destId="{ABA1FFEB-DBD1-4ED4-8C77-63D61113D6DF}" srcOrd="4" destOrd="0" presId="urn:microsoft.com/office/officeart/2005/8/layout/chevron2"/>
    <dgm:cxn modelId="{9AD4F0F0-214C-4A3C-8960-885E68A93BA5}" type="presParOf" srcId="{ABA1FFEB-DBD1-4ED4-8C77-63D61113D6DF}" destId="{24E69129-8014-44B3-9834-C9AEFD22672D}" srcOrd="0" destOrd="0" presId="urn:microsoft.com/office/officeart/2005/8/layout/chevron2"/>
    <dgm:cxn modelId="{DB26E0A3-D54D-49EC-85C6-D2E21DD5D600}" type="presParOf" srcId="{ABA1FFEB-DBD1-4ED4-8C77-63D61113D6DF}" destId="{49BC77D4-F6DF-4D8E-B918-069CA620BB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7CF79-C757-4CAC-A516-E1A092A278CB}">
      <dsp:nvSpPr>
        <dsp:cNvPr id="0" name=""/>
        <dsp:cNvSpPr/>
      </dsp:nvSpPr>
      <dsp:spPr>
        <a:xfrm rot="5400000">
          <a:off x="-229239" y="231607"/>
          <a:ext cx="1528264" cy="10697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 err="1"/>
            <a:t>Jangka</a:t>
          </a:r>
          <a:r>
            <a:rPr lang="en-US" sz="1050" b="1" kern="1200" dirty="0"/>
            <a:t> </a:t>
          </a:r>
          <a:r>
            <a:rPr lang="en-US" sz="1050" b="1" kern="1200" dirty="0" err="1"/>
            <a:t>Pendek</a:t>
          </a:r>
          <a:endParaRPr lang="en-US" sz="1050" b="1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(Sept – Des 2024</a:t>
          </a:r>
        </a:p>
      </dsp:txBody>
      <dsp:txXfrm rot="-5400000">
        <a:off x="1" y="537261"/>
        <a:ext cx="1069785" cy="458479"/>
      </dsp:txXfrm>
    </dsp:sp>
    <dsp:sp modelId="{DAF8A971-E61D-4FB4-A54F-73AD0145A5BF}">
      <dsp:nvSpPr>
        <dsp:cNvPr id="0" name=""/>
        <dsp:cNvSpPr/>
      </dsp:nvSpPr>
      <dsp:spPr>
        <a:xfrm rot="5400000">
          <a:off x="3784258" y="-2712105"/>
          <a:ext cx="993372" cy="64223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Pembentukan</a:t>
          </a:r>
          <a:r>
            <a:rPr lang="en-US" sz="1800" kern="1200" dirty="0"/>
            <a:t> Tim </a:t>
          </a:r>
          <a:r>
            <a:rPr lang="en-US" sz="1800" kern="1200" dirty="0" err="1"/>
            <a:t>Efektif</a:t>
          </a:r>
          <a:r>
            <a:rPr lang="en-US" sz="1800" kern="1200" dirty="0"/>
            <a:t> &amp; Tim </a:t>
          </a:r>
          <a:r>
            <a:rPr lang="en-US" sz="1800" kern="1200" dirty="0" err="1"/>
            <a:t>Pokja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Tersusunnya</a:t>
          </a:r>
          <a:r>
            <a:rPr lang="en-US" sz="1800" kern="1200" dirty="0"/>
            <a:t> </a:t>
          </a:r>
          <a:r>
            <a:rPr lang="en-US" sz="1800" kern="1200" dirty="0" err="1"/>
            <a:t>Naskah</a:t>
          </a:r>
          <a:r>
            <a:rPr lang="en-US" sz="1800" kern="1200" dirty="0"/>
            <a:t> </a:t>
          </a:r>
          <a:r>
            <a:rPr lang="en-US" sz="1800" kern="1200" dirty="0" err="1"/>
            <a:t>Urgensi</a:t>
          </a:r>
          <a:r>
            <a:rPr lang="en-US" sz="1800" kern="1200" dirty="0"/>
            <a:t> &amp; </a:t>
          </a:r>
          <a:r>
            <a:rPr lang="en-US" sz="1800" kern="1200" dirty="0" err="1"/>
            <a:t>Rancangan</a:t>
          </a:r>
          <a:r>
            <a:rPr lang="en-US" sz="1800" kern="1200" dirty="0"/>
            <a:t> </a:t>
          </a:r>
          <a:r>
            <a:rPr lang="en-US" sz="1800" kern="1200" dirty="0" err="1"/>
            <a:t>Perkaden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Tersusunnya</a:t>
          </a:r>
          <a:r>
            <a:rPr lang="en-US" sz="1800" kern="1200" dirty="0"/>
            <a:t> </a:t>
          </a:r>
          <a:r>
            <a:rPr lang="en-US" sz="1800" kern="1200" dirty="0" err="1"/>
            <a:t>rancangan</a:t>
          </a:r>
          <a:r>
            <a:rPr lang="en-US" sz="1800" kern="1200" dirty="0"/>
            <a:t> SOP</a:t>
          </a:r>
        </a:p>
      </dsp:txBody>
      <dsp:txXfrm rot="-5400000">
        <a:off x="1069786" y="50859"/>
        <a:ext cx="6373825" cy="896388"/>
      </dsp:txXfrm>
    </dsp:sp>
    <dsp:sp modelId="{16FAD3F9-7A5C-462F-845F-3FB64C480EED}">
      <dsp:nvSpPr>
        <dsp:cNvPr id="0" name=""/>
        <dsp:cNvSpPr/>
      </dsp:nvSpPr>
      <dsp:spPr>
        <a:xfrm rot="5400000">
          <a:off x="-229239" y="1564936"/>
          <a:ext cx="1528264" cy="10697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 err="1"/>
            <a:t>Jangka</a:t>
          </a:r>
          <a:r>
            <a:rPr lang="en-US" sz="1050" b="1" kern="1200" dirty="0"/>
            <a:t> </a:t>
          </a:r>
          <a:r>
            <a:rPr lang="en-US" sz="1050" b="1" kern="1200" dirty="0" err="1"/>
            <a:t>Menengah</a:t>
          </a:r>
          <a:endParaRPr lang="en-US" sz="1050" b="1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(Jan – Juli 2025)</a:t>
          </a:r>
        </a:p>
      </dsp:txBody>
      <dsp:txXfrm rot="-5400000">
        <a:off x="1" y="1870590"/>
        <a:ext cx="1069785" cy="458479"/>
      </dsp:txXfrm>
    </dsp:sp>
    <dsp:sp modelId="{04C117A4-AA29-4465-9E5A-E4D00157313A}">
      <dsp:nvSpPr>
        <dsp:cNvPr id="0" name=""/>
        <dsp:cNvSpPr/>
      </dsp:nvSpPr>
      <dsp:spPr>
        <a:xfrm rot="5400000">
          <a:off x="3783996" y="-1378514"/>
          <a:ext cx="993894" cy="64223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Penandatanganan</a:t>
          </a:r>
          <a:r>
            <a:rPr lang="en-US" sz="1800" kern="1200" dirty="0"/>
            <a:t> </a:t>
          </a:r>
          <a:r>
            <a:rPr lang="en-US" sz="1800" kern="1200" dirty="0" err="1"/>
            <a:t>Perkaden</a:t>
          </a:r>
          <a:r>
            <a:rPr lang="en-US" sz="1800" kern="1200" dirty="0"/>
            <a:t> dan SOP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Sosialisasi</a:t>
          </a:r>
          <a:endParaRPr lang="en-US" sz="1800" kern="1200" dirty="0"/>
        </a:p>
      </dsp:txBody>
      <dsp:txXfrm rot="-5400000">
        <a:off x="1069785" y="1384215"/>
        <a:ext cx="6373799" cy="896858"/>
      </dsp:txXfrm>
    </dsp:sp>
    <dsp:sp modelId="{24E69129-8014-44B3-9834-C9AEFD22672D}">
      <dsp:nvSpPr>
        <dsp:cNvPr id="0" name=""/>
        <dsp:cNvSpPr/>
      </dsp:nvSpPr>
      <dsp:spPr>
        <a:xfrm rot="5400000">
          <a:off x="-229239" y="2898266"/>
          <a:ext cx="1528264" cy="10697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 err="1"/>
            <a:t>Jangka</a:t>
          </a:r>
          <a:r>
            <a:rPr lang="en-US" sz="1050" b="1" kern="1200" dirty="0"/>
            <a:t> Panjang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(</a:t>
          </a:r>
          <a:r>
            <a:rPr lang="en-US" sz="1050" b="1" kern="1200" dirty="0" err="1"/>
            <a:t>Agst</a:t>
          </a:r>
          <a:r>
            <a:rPr lang="en-US" sz="1050" b="1" kern="1200" dirty="0"/>
            <a:t> – Des 2025)</a:t>
          </a:r>
        </a:p>
      </dsp:txBody>
      <dsp:txXfrm rot="-5400000">
        <a:off x="1" y="3203920"/>
        <a:ext cx="1069785" cy="458479"/>
      </dsp:txXfrm>
    </dsp:sp>
    <dsp:sp modelId="{49BC77D4-F6DF-4D8E-B918-069CA620BB3A}">
      <dsp:nvSpPr>
        <dsp:cNvPr id="0" name=""/>
        <dsp:cNvSpPr/>
      </dsp:nvSpPr>
      <dsp:spPr>
        <a:xfrm rot="5400000">
          <a:off x="3784258" y="-45446"/>
          <a:ext cx="993372" cy="64223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Pelaksanaan</a:t>
          </a:r>
          <a:r>
            <a:rPr lang="en-US" sz="1800" kern="1200" dirty="0"/>
            <a:t> </a:t>
          </a:r>
          <a:r>
            <a:rPr lang="en-US" sz="1800" kern="1200" dirty="0" err="1"/>
            <a:t>Perkaden</a:t>
          </a:r>
          <a:r>
            <a:rPr lang="en-US" sz="1800" kern="1200" dirty="0"/>
            <a:t> &amp; SOP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Evaluasi</a:t>
          </a:r>
          <a:endParaRPr lang="en-US" sz="1800" kern="1200" dirty="0"/>
        </a:p>
      </dsp:txBody>
      <dsp:txXfrm rot="-5400000">
        <a:off x="1069786" y="2717518"/>
        <a:ext cx="6373825" cy="896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260E5-AC9C-43BA-9532-8A1C75C8EBB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1EC24-1E05-47A4-9574-7A1C6BD31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3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63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38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77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77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91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72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48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2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3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3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3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4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8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5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5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9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6162B30-6347-41D8-B057-F18973064B0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92E24D-7A87-416F-8EC2-80BBD85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8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36.jpeg"/><Relationship Id="rId12" Type="http://schemas.openxmlformats.org/officeDocument/2006/relationships/image" Target="../media/image2.png"/><Relationship Id="rId2" Type="http://schemas.openxmlformats.org/officeDocument/2006/relationships/image" Target="../media/image32.jpeg"/><Relationship Id="rId16" Type="http://schemas.openxmlformats.org/officeDocument/2006/relationships/hyperlink" Target="https://www.instagram.com/reel/DCoyD69il3B/?utm_source=ig_web_copy_link&amp;igsh=MzRlODBiNWFlZA==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hyperlink" Target="https://youtu.be/W81cKukkNwo" TargetMode="External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hyperlink" Target="https://docs.google.com/presentation/d/1_r5vSwUT9-s0bUj_ITneqaqcNALsba6W/edit?usp=sharing&amp;ouid=100775583253424152462&amp;rtpof=true&amp;sd=tru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3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7.jpeg"/><Relationship Id="rId5" Type="http://schemas.openxmlformats.org/officeDocument/2006/relationships/image" Target="../media/image35.jpeg"/><Relationship Id="rId15" Type="http://schemas.openxmlformats.org/officeDocument/2006/relationships/image" Target="../media/image2.png"/><Relationship Id="rId10" Type="http://schemas.openxmlformats.org/officeDocument/2006/relationships/image" Target="../media/image46.jpeg"/><Relationship Id="rId4" Type="http://schemas.openxmlformats.org/officeDocument/2006/relationships/image" Target="../media/image34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hyperlink" Target="https://drive.google.com/file/d/1MYQ2bl9pD0jZTdUR3iGmTupSMZ_tgvw1/view?usp=shari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g"/><Relationship Id="rId17" Type="http://schemas.openxmlformats.org/officeDocument/2006/relationships/hyperlink" Target="https://drive.google.com/file/d/1DoqX-RBcHC_EV3gP_hfdxumRIwyBb7AR/view?usp=sharing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drive.google.com/file/d/1GUMYIuguRpboXLANWaDXyzGVj5Ixl0Ch/view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4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s://drive.google.com/file/d/1-D6mycsIoMvhp8H6wmXE4cHQ6sWadt6D/view?usp=sharing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chart" Target="../charts/chart2.xm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image" Target="../media/image3.png"/><Relationship Id="rId5" Type="http://schemas.openxmlformats.org/officeDocument/2006/relationships/image" Target="../media/image6.JPG"/><Relationship Id="rId10" Type="http://schemas.openxmlformats.org/officeDocument/2006/relationships/image" Target="../media/image2.png"/><Relationship Id="rId4" Type="http://schemas.openxmlformats.org/officeDocument/2006/relationships/image" Target="../media/image27.jpe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8CC6653-EC90-BC68-183A-F416A4377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/>
          <a:stretch/>
        </p:blipFill>
        <p:spPr bwMode="auto">
          <a:xfrm>
            <a:off x="0" y="3933934"/>
            <a:ext cx="12192000" cy="293052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lumMod val="60000"/>
                <a:lumOff val="40000"/>
                <a:alpha val="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95883C-2466-414F-89D1-A969EBC71BD7}"/>
              </a:ext>
            </a:extLst>
          </p:cNvPr>
          <p:cNvSpPr txBox="1"/>
          <p:nvPr/>
        </p:nvSpPr>
        <p:spPr>
          <a:xfrm>
            <a:off x="1981126" y="1229561"/>
            <a:ext cx="9111916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IMPLEMENTASI PROYEK PERUBAHAN</a:t>
            </a:r>
          </a:p>
          <a:p>
            <a:pPr algn="ctr">
              <a:lnSpc>
                <a:spcPct val="150000"/>
              </a:lnSpc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 PENINGKATAN PERLINDUNGAN TERHADAP PENYIDIK DETASEMEN KHUSUS 88 AT  KEPOLISIAN NEGARA REPUBLIK INDONESIA</a:t>
            </a:r>
            <a:endParaRPr lang="en-US" sz="2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A8CFD-46C5-4ED1-DCC8-48D03D929BB2}"/>
              </a:ext>
            </a:extLst>
          </p:cNvPr>
          <p:cNvSpPr txBox="1"/>
          <p:nvPr/>
        </p:nvSpPr>
        <p:spPr>
          <a:xfrm>
            <a:off x="9001759" y="5247491"/>
            <a:ext cx="2956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RULLI JUANDA, S.H.</a:t>
            </a:r>
          </a:p>
          <a:p>
            <a:pPr algn="ctr"/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Nosis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: 20240707012325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2883C2-19B9-ACEE-4ED0-84D250BFDEED}"/>
              </a:ext>
            </a:extLst>
          </p:cNvPr>
          <p:cNvSpPr txBox="1"/>
          <p:nvPr/>
        </p:nvSpPr>
        <p:spPr>
          <a:xfrm>
            <a:off x="13385" y="5247491"/>
            <a:ext cx="4301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Coach 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MARGARETHA YULIANI, S.K.M., M.M.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650E8D-99AB-A447-3DDB-47CD94B6595D}"/>
              </a:ext>
            </a:extLst>
          </p:cNvPr>
          <p:cNvSpPr txBox="1"/>
          <p:nvPr/>
        </p:nvSpPr>
        <p:spPr>
          <a:xfrm>
            <a:off x="4853510" y="5247491"/>
            <a:ext cx="3317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Mentor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SRI ASTUTI NINGSIH,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S.Sos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385E59-AAD4-8302-B603-1C7B04CFCC7A}"/>
              </a:ext>
            </a:extLst>
          </p:cNvPr>
          <p:cNvGrpSpPr/>
          <p:nvPr/>
        </p:nvGrpSpPr>
        <p:grpSpPr>
          <a:xfrm>
            <a:off x="336884" y="134959"/>
            <a:ext cx="3294344" cy="765397"/>
            <a:chOff x="336884" y="134959"/>
            <a:chExt cx="3294344" cy="765397"/>
          </a:xfrm>
        </p:grpSpPr>
        <p:pic>
          <p:nvPicPr>
            <p:cNvPr id="2" name="Picture 1" descr="LAN RI – Makarti Bhakti Nagari">
              <a:extLst>
                <a:ext uri="{FF2B5EF4-FFF2-40B4-BE49-F238E27FC236}">
                  <a16:creationId xmlns:a16="http://schemas.microsoft.com/office/drawing/2014/main" id="{FF701C2D-F195-B54E-9327-2518B06D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26" y="160492"/>
              <a:ext cx="1599302" cy="73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1.png">
              <a:extLst>
                <a:ext uri="{FF2B5EF4-FFF2-40B4-BE49-F238E27FC236}">
                  <a16:creationId xmlns:a16="http://schemas.microsoft.com/office/drawing/2014/main" id="{1F3249CD-3869-4250-997A-122E32A5777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884" y="158495"/>
              <a:ext cx="721895" cy="716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702CD1-2A0E-F6C6-D537-6CBDEF32F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612" y="134959"/>
              <a:ext cx="774188" cy="739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57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0956C-C7BC-33A7-F542-4A95144BF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C6C3DD-2685-21FD-FA8E-7034AB902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/>
          <a:stretch/>
        </p:blipFill>
        <p:spPr bwMode="auto">
          <a:xfrm>
            <a:off x="0" y="3933934"/>
            <a:ext cx="12192000" cy="293052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lumMod val="60000"/>
                <a:lumOff val="40000"/>
                <a:alpha val="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684865-F757-6710-63EF-756ACF62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81" y="0"/>
            <a:ext cx="6448828" cy="1131305"/>
          </a:xfrm>
        </p:spPr>
        <p:txBody>
          <a:bodyPr>
            <a:normAutofit/>
          </a:bodyPr>
          <a:lstStyle/>
          <a:p>
            <a:r>
              <a:rPr lang="en-US" sz="2800" dirty="0"/>
              <a:t>IMPLEMENTASI STRATEGI MARKETING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853FE2-0BDD-1BF0-5029-7B28A231D169}"/>
              </a:ext>
            </a:extLst>
          </p:cNvPr>
          <p:cNvSpPr txBox="1">
            <a:spLocks/>
          </p:cNvSpPr>
          <p:nvPr/>
        </p:nvSpPr>
        <p:spPr>
          <a:xfrm>
            <a:off x="555121" y="1171121"/>
            <a:ext cx="3475397" cy="91699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66738" indent="-566738"/>
            <a:r>
              <a:rPr lang="en-US" sz="2000" cap="none" dirty="0"/>
              <a:t>Peta Stakeholder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4DC3A-38E4-4DE9-3929-95D62C5AD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1" y="2071211"/>
            <a:ext cx="4672199" cy="3780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531F8A-23E8-4B31-D782-25CA1CDCC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34" y="2071211"/>
            <a:ext cx="5034275" cy="3780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1CB58AEC-197A-751D-D4F1-7DD99242F765}"/>
              </a:ext>
            </a:extLst>
          </p:cNvPr>
          <p:cNvSpPr/>
          <p:nvPr/>
        </p:nvSpPr>
        <p:spPr>
          <a:xfrm>
            <a:off x="5513973" y="34770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3EA5D1-0DEC-968E-3C23-948651F340C3}"/>
              </a:ext>
            </a:extLst>
          </p:cNvPr>
          <p:cNvGrpSpPr/>
          <p:nvPr/>
        </p:nvGrpSpPr>
        <p:grpSpPr>
          <a:xfrm>
            <a:off x="304387" y="182880"/>
            <a:ext cx="2360884" cy="572330"/>
            <a:chOff x="336884" y="134959"/>
            <a:chExt cx="3294344" cy="765397"/>
          </a:xfrm>
        </p:grpSpPr>
        <p:pic>
          <p:nvPicPr>
            <p:cNvPr id="6" name="Picture 5" descr="LAN RI – Makarti Bhakti Nagari">
              <a:extLst>
                <a:ext uri="{FF2B5EF4-FFF2-40B4-BE49-F238E27FC236}">
                  <a16:creationId xmlns:a16="http://schemas.microsoft.com/office/drawing/2014/main" id="{A873A287-CE7C-7CDA-F753-AF3F91E0A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26" y="160492"/>
              <a:ext cx="1599302" cy="73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1.png">
              <a:extLst>
                <a:ext uri="{FF2B5EF4-FFF2-40B4-BE49-F238E27FC236}">
                  <a16:creationId xmlns:a16="http://schemas.microsoft.com/office/drawing/2014/main" id="{361042CA-4CEB-9590-B603-E3FFFAE41C2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884" y="158495"/>
              <a:ext cx="721895" cy="716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D9302C-C94F-6B6E-2FEA-F443A9666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612" y="134959"/>
              <a:ext cx="774188" cy="739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27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5AFFF-E03D-F1FD-E3E4-F5EAF3F65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B9A8EB2-705C-DDE8-5B86-B33F39083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372">
            <a:off x="3101540" y="2871862"/>
            <a:ext cx="2268361" cy="1701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0D9CF0-DA86-79CA-131D-CB7D3853E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/>
          <a:stretch/>
        </p:blipFill>
        <p:spPr bwMode="auto">
          <a:xfrm>
            <a:off x="0" y="3933934"/>
            <a:ext cx="12192000" cy="293052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lumMod val="60000"/>
                <a:lumOff val="40000"/>
                <a:alpha val="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6CEE63-1C2D-C394-2D0B-6C6484E08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81" y="0"/>
            <a:ext cx="6448828" cy="1131305"/>
          </a:xfrm>
        </p:spPr>
        <p:txBody>
          <a:bodyPr>
            <a:normAutofit/>
          </a:bodyPr>
          <a:lstStyle/>
          <a:p>
            <a:r>
              <a:rPr lang="en-US" sz="2800" dirty="0"/>
              <a:t>IMPLEMENTASI STRATEGI MARKETING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D5556C-4195-1D8F-1263-6102F2534AF7}"/>
              </a:ext>
            </a:extLst>
          </p:cNvPr>
          <p:cNvSpPr txBox="1">
            <a:spLocks/>
          </p:cNvSpPr>
          <p:nvPr/>
        </p:nvSpPr>
        <p:spPr>
          <a:xfrm>
            <a:off x="555121" y="1171121"/>
            <a:ext cx="2858639" cy="91699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66738" indent="-566738"/>
            <a:r>
              <a:rPr lang="en-US" sz="2000" cap="none" dirty="0"/>
              <a:t>Strategi </a:t>
            </a:r>
            <a:r>
              <a:rPr lang="en-US" sz="2000" cap="none" dirty="0" err="1"/>
              <a:t>Komunikasi</a:t>
            </a:r>
            <a:endParaRPr lang="en-US" sz="2000" cap="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017797-80DF-225C-9E4F-BF8FE91CFD0B}"/>
              </a:ext>
            </a:extLst>
          </p:cNvPr>
          <p:cNvSpPr txBox="1">
            <a:spLocks/>
          </p:cNvSpPr>
          <p:nvPr/>
        </p:nvSpPr>
        <p:spPr>
          <a:xfrm>
            <a:off x="6175285" y="1629620"/>
            <a:ext cx="2858639" cy="91699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66738" indent="-566738"/>
            <a:r>
              <a:rPr lang="en-US" sz="2000" cap="none" dirty="0"/>
              <a:t>Strategi </a:t>
            </a:r>
            <a:r>
              <a:rPr lang="en-US" sz="2000" cap="none" dirty="0" err="1"/>
              <a:t>Publikasi</a:t>
            </a:r>
            <a:endParaRPr lang="en-US" sz="2000" cap="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3469C5-D61C-A0FF-A65D-48B65C331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509">
            <a:off x="793788" y="3994841"/>
            <a:ext cx="1726042" cy="12445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32C77B-B732-1C23-F8EF-34A0BEB38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10913" r="51965" b="21437"/>
          <a:stretch/>
        </p:blipFill>
        <p:spPr bwMode="auto">
          <a:xfrm rot="477058">
            <a:off x="2582244" y="2334112"/>
            <a:ext cx="1740149" cy="173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272997-090A-F28A-219E-01DA51D95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5523">
            <a:off x="474009" y="2206267"/>
            <a:ext cx="2164861" cy="1702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0E7194-4CB0-072D-97EA-215B8B993F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429">
            <a:off x="2478396" y="4291353"/>
            <a:ext cx="2144862" cy="1799371"/>
          </a:xfrm>
          <a:prstGeom prst="rect">
            <a:avLst/>
          </a:prstGeom>
        </p:spPr>
      </p:pic>
      <p:sp>
        <p:nvSpPr>
          <p:cNvPr id="16" name="Hexagon 15">
            <a:extLst>
              <a:ext uri="{FF2B5EF4-FFF2-40B4-BE49-F238E27FC236}">
                <a16:creationId xmlns:a16="http://schemas.microsoft.com/office/drawing/2014/main" id="{DD319110-13D1-AC2F-D19F-0AFE23D713F0}"/>
              </a:ext>
            </a:extLst>
          </p:cNvPr>
          <p:cNvSpPr/>
          <p:nvPr/>
        </p:nvSpPr>
        <p:spPr>
          <a:xfrm>
            <a:off x="374315" y="5162167"/>
            <a:ext cx="2097785" cy="137279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Mempengaruhi</a:t>
            </a:r>
            <a:r>
              <a:rPr lang="en-US" sz="1050" dirty="0"/>
              <a:t> </a:t>
            </a:r>
            <a:r>
              <a:rPr lang="en-US" sz="1050" dirty="0" err="1"/>
              <a:t>dukungan</a:t>
            </a:r>
            <a:r>
              <a:rPr lang="en-US" sz="1050" dirty="0"/>
              <a:t> stakeholder </a:t>
            </a:r>
            <a:r>
              <a:rPr lang="en-US" sz="1050" dirty="0" err="1"/>
              <a:t>mencapai</a:t>
            </a:r>
            <a:r>
              <a:rPr lang="en-US" sz="1050" dirty="0"/>
              <a:t> </a:t>
            </a:r>
            <a:r>
              <a:rPr lang="en-US" sz="1050" dirty="0" err="1"/>
              <a:t>tujuan</a:t>
            </a:r>
            <a:r>
              <a:rPr lang="en-US" sz="1050" dirty="0"/>
              <a:t> proper (Latent, apathetic dan defender </a:t>
            </a:r>
            <a:r>
              <a:rPr lang="en-US" sz="1050" dirty="0" err="1"/>
              <a:t>ke</a:t>
            </a:r>
            <a:r>
              <a:rPr lang="en-US" sz="1050" dirty="0"/>
              <a:t> promoter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46E622-9486-F9D2-3FA9-B84DDFCCD1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t="23510" r="19443" b="15711"/>
          <a:stretch/>
        </p:blipFill>
        <p:spPr bwMode="auto">
          <a:xfrm>
            <a:off x="8937706" y="1729191"/>
            <a:ext cx="2786409" cy="174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57B4DA-3AD1-2C20-7D9D-1C0ED0D5C95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330" b="6732"/>
          <a:stretch/>
        </p:blipFill>
        <p:spPr bwMode="auto">
          <a:xfrm rot="152429">
            <a:off x="5970368" y="2629376"/>
            <a:ext cx="2618708" cy="1877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203B27-5F27-C1B0-8D01-DFC5994ECB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82" y="3809962"/>
            <a:ext cx="984838" cy="178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1E2459-8EC7-3D6C-3DB9-D287EBB52D1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950" b="8473"/>
          <a:stretch/>
        </p:blipFill>
        <p:spPr bwMode="auto">
          <a:xfrm rot="176444">
            <a:off x="8330812" y="3993691"/>
            <a:ext cx="2376413" cy="1825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5BC8B81-DF01-65C6-06DC-1C98C7ADECF8}"/>
              </a:ext>
            </a:extLst>
          </p:cNvPr>
          <p:cNvGrpSpPr/>
          <p:nvPr/>
        </p:nvGrpSpPr>
        <p:grpSpPr>
          <a:xfrm>
            <a:off x="304387" y="182880"/>
            <a:ext cx="2360884" cy="572330"/>
            <a:chOff x="336884" y="134959"/>
            <a:chExt cx="3294344" cy="765397"/>
          </a:xfrm>
        </p:grpSpPr>
        <p:pic>
          <p:nvPicPr>
            <p:cNvPr id="6" name="Picture 5" descr="LAN RI – Makarti Bhakti Nagari">
              <a:extLst>
                <a:ext uri="{FF2B5EF4-FFF2-40B4-BE49-F238E27FC236}">
                  <a16:creationId xmlns:a16="http://schemas.microsoft.com/office/drawing/2014/main" id="{7EBE66BD-081E-AF26-A350-35864782F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26" y="160492"/>
              <a:ext cx="1599302" cy="73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1.png">
              <a:extLst>
                <a:ext uri="{FF2B5EF4-FFF2-40B4-BE49-F238E27FC236}">
                  <a16:creationId xmlns:a16="http://schemas.microsoft.com/office/drawing/2014/main" id="{2DC081D5-DA85-DADF-279B-6D8E3CEEE65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6884" y="158495"/>
              <a:ext cx="721895" cy="716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EF5AA5-E01F-05BE-6B32-BCF208C65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612" y="134959"/>
              <a:ext cx="774188" cy="73986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2E0AA1D-9B0E-A96B-AC48-DF90A30F96E8}"/>
              </a:ext>
            </a:extLst>
          </p:cNvPr>
          <p:cNvSpPr txBox="1"/>
          <p:nvPr/>
        </p:nvSpPr>
        <p:spPr>
          <a:xfrm rot="230384">
            <a:off x="6036830" y="4469572"/>
            <a:ext cx="21419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https://youtu.be/W81cKukkNwo</a:t>
            </a:r>
            <a:endParaRPr lang="en-US" sz="11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E1783D-8481-B264-6525-29B3C86FFF0E}"/>
              </a:ext>
            </a:extLst>
          </p:cNvPr>
          <p:cNvSpPr txBox="1"/>
          <p:nvPr/>
        </p:nvSpPr>
        <p:spPr>
          <a:xfrm rot="230384">
            <a:off x="8302195" y="5823578"/>
            <a:ext cx="238302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https://www.instagram.com/reel/DCoyD69il3B/?utm_source=ig_web_copy_link&amp;igsh=MzRlODBiNWFlZA==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9280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34C05-A609-5B52-55A9-02C317E30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680B51-0E5D-5B26-461E-63479E4F4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/>
          <a:stretch/>
        </p:blipFill>
        <p:spPr bwMode="auto">
          <a:xfrm>
            <a:off x="0" y="3933934"/>
            <a:ext cx="12192000" cy="293052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lumMod val="60000"/>
                <a:lumOff val="40000"/>
                <a:alpha val="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02DC9C-42C5-4A5B-ED56-DEDA2B04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81" y="0"/>
            <a:ext cx="6448828" cy="1131305"/>
          </a:xfrm>
        </p:spPr>
        <p:txBody>
          <a:bodyPr>
            <a:normAutofit/>
          </a:bodyPr>
          <a:lstStyle/>
          <a:p>
            <a:r>
              <a:rPr lang="en-US" sz="2800" dirty="0"/>
              <a:t>PENGEMBANGAN KOMPETENSI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83FA34-D7CC-010B-AE8E-547829F27225}"/>
              </a:ext>
            </a:extLst>
          </p:cNvPr>
          <p:cNvGrpSpPr/>
          <p:nvPr/>
        </p:nvGrpSpPr>
        <p:grpSpPr>
          <a:xfrm>
            <a:off x="304387" y="182880"/>
            <a:ext cx="2360884" cy="572330"/>
            <a:chOff x="336884" y="134959"/>
            <a:chExt cx="3294344" cy="765397"/>
          </a:xfrm>
        </p:grpSpPr>
        <p:pic>
          <p:nvPicPr>
            <p:cNvPr id="6" name="Picture 5" descr="LAN RI – Makarti Bhakti Nagari">
              <a:extLst>
                <a:ext uri="{FF2B5EF4-FFF2-40B4-BE49-F238E27FC236}">
                  <a16:creationId xmlns:a16="http://schemas.microsoft.com/office/drawing/2014/main" id="{C70A8949-6729-B84F-8AB3-382AF3D33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26" y="160492"/>
              <a:ext cx="1599302" cy="73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1.png">
              <a:extLst>
                <a:ext uri="{FF2B5EF4-FFF2-40B4-BE49-F238E27FC236}">
                  <a16:creationId xmlns:a16="http://schemas.microsoft.com/office/drawing/2014/main" id="{49D68E86-EBD4-5CBD-7CF9-8C154672996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884" y="158495"/>
              <a:ext cx="721895" cy="716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0FC9AB-FDA3-7BB7-847D-079FCBED9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612" y="134959"/>
              <a:ext cx="774188" cy="739864"/>
            </a:xfrm>
            <a:prstGeom prst="rect">
              <a:avLst/>
            </a:prstGeom>
          </p:spPr>
        </p:pic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C77C7241-2607-82F1-F299-012AABF6F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440" y="2293731"/>
            <a:ext cx="3897501" cy="24782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457D6F6-6524-2865-A1FA-6D95B3C4FA00}"/>
              </a:ext>
            </a:extLst>
          </p:cNvPr>
          <p:cNvSpPr txBox="1"/>
          <p:nvPr/>
        </p:nvSpPr>
        <p:spPr>
          <a:xfrm>
            <a:off x="6057283" y="4772025"/>
            <a:ext cx="39576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https://docs.google.com/presentation/d/1_r5vSwUT9-s0bUj_ITneqaqcNALsba6W/edit?usp=sharing&amp;ouid=100775583253424152462&amp;rtpof=true&amp;sd=true</a:t>
            </a:r>
            <a:endParaRPr lang="en-US" sz="105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ED8519-4F77-9B86-4030-F6A28AAF5CFA}"/>
              </a:ext>
            </a:extLst>
          </p:cNvPr>
          <p:cNvSpPr txBox="1"/>
          <p:nvPr/>
        </p:nvSpPr>
        <p:spPr>
          <a:xfrm>
            <a:off x="5381129" y="1482776"/>
            <a:ext cx="238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COACHING CLINIC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B26FDF-8505-C80A-0173-FE39616673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74" y="3681016"/>
            <a:ext cx="3650421" cy="27378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8E36B8-6531-8D39-3551-D82A84FC27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1" y="1632690"/>
            <a:ext cx="3897501" cy="292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32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3A96F-CDB1-A8DE-B966-521B06DC4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B4A6D2A-4DB5-25FF-E361-5F5D9CD1A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/>
          <a:stretch/>
        </p:blipFill>
        <p:spPr bwMode="auto">
          <a:xfrm>
            <a:off x="0" y="3933934"/>
            <a:ext cx="12192000" cy="293052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lumMod val="60000"/>
                <a:lumOff val="40000"/>
                <a:alpha val="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4A8438-1C2F-0116-D660-80666E4CF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0" y="0"/>
            <a:ext cx="6845069" cy="1131305"/>
          </a:xfrm>
        </p:spPr>
        <p:txBody>
          <a:bodyPr>
            <a:normAutofit/>
          </a:bodyPr>
          <a:lstStyle/>
          <a:p>
            <a:r>
              <a:rPr lang="en-US" sz="2800" dirty="0" err="1"/>
              <a:t>Keberlanjutan</a:t>
            </a:r>
            <a:r>
              <a:rPr lang="en-US" sz="2800" dirty="0"/>
              <a:t> </a:t>
            </a:r>
            <a:r>
              <a:rPr lang="en-US" sz="2800" dirty="0" err="1"/>
              <a:t>proyek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endParaRPr 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7DCC18-4B29-BDC5-9B84-C7268D3B130C}"/>
              </a:ext>
            </a:extLst>
          </p:cNvPr>
          <p:cNvSpPr txBox="1">
            <a:spLocks/>
          </p:cNvSpPr>
          <p:nvPr/>
        </p:nvSpPr>
        <p:spPr>
          <a:xfrm>
            <a:off x="555121" y="1171121"/>
            <a:ext cx="2858639" cy="91699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66738" indent="-566738"/>
            <a:r>
              <a:rPr lang="en-US" sz="2000" cap="none" dirty="0"/>
              <a:t>INTERNAL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FE1102-011B-4A2F-6D09-545361577BE2}"/>
              </a:ext>
            </a:extLst>
          </p:cNvPr>
          <p:cNvSpPr txBox="1">
            <a:spLocks/>
          </p:cNvSpPr>
          <p:nvPr/>
        </p:nvSpPr>
        <p:spPr>
          <a:xfrm>
            <a:off x="8217445" y="1145485"/>
            <a:ext cx="2858639" cy="91699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66738" indent="-566738"/>
            <a:r>
              <a:rPr lang="en-US" sz="2000" cap="none" dirty="0"/>
              <a:t>EKSTERNAL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C206E4-1A07-ACC7-4ADE-6CEB28B9E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509">
            <a:off x="213984" y="3638226"/>
            <a:ext cx="1726042" cy="12445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A36C4C-D9AC-10B8-53C0-5F65F41D0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10913" r="51965" b="21437"/>
          <a:stretch/>
        </p:blipFill>
        <p:spPr bwMode="auto">
          <a:xfrm rot="477058">
            <a:off x="294500" y="1963843"/>
            <a:ext cx="1506895" cy="150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918262-5D97-3F45-9686-1511F679C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450">
            <a:off x="9901233" y="2040095"/>
            <a:ext cx="1718777" cy="1351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09CA49-60F5-3E03-35B1-75C608D44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429">
            <a:off x="2073757" y="1531229"/>
            <a:ext cx="1451457" cy="1406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012B8D-2DA6-B9EF-ECB8-FCD44BCD7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137">
            <a:off x="5129024" y="3986044"/>
            <a:ext cx="1779285" cy="1334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DBBD17-8EA3-04FA-0C5A-B9A2D19AE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3129">
            <a:off x="4086463" y="5203893"/>
            <a:ext cx="1976226" cy="14821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1BC723-BD79-2153-4950-39687C4DA7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0740" r="29515" b="12569"/>
          <a:stretch/>
        </p:blipFill>
        <p:spPr>
          <a:xfrm>
            <a:off x="669669" y="5273784"/>
            <a:ext cx="1976226" cy="14403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7B77FA-C239-15C5-0937-9B3AA2A087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 b="3778"/>
          <a:stretch/>
        </p:blipFill>
        <p:spPr>
          <a:xfrm rot="20735827">
            <a:off x="3282968" y="1623847"/>
            <a:ext cx="1955999" cy="13292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23174C-4A03-FEAE-6A79-CEB17BAD4D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18836" r="7894" b="23111"/>
          <a:stretch/>
        </p:blipFill>
        <p:spPr>
          <a:xfrm>
            <a:off x="5032906" y="2234279"/>
            <a:ext cx="1424619" cy="15398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130EA54-B13D-EAB1-67F0-302A8A42D7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t="2889" r="3864" b="28540"/>
          <a:stretch/>
        </p:blipFill>
        <p:spPr>
          <a:xfrm rot="20813254">
            <a:off x="8051866" y="1933842"/>
            <a:ext cx="1187261" cy="15639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2147EC6-2D0A-EB93-F723-4F8AA2201F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112" y="4718069"/>
            <a:ext cx="1202878" cy="16038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425731B-FEFB-B6BD-8555-83616E072F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18445"/>
          <a:stretch/>
        </p:blipFill>
        <p:spPr>
          <a:xfrm rot="629574">
            <a:off x="7852066" y="4870139"/>
            <a:ext cx="1202878" cy="1586017"/>
          </a:xfrm>
          <a:prstGeom prst="rect">
            <a:avLst/>
          </a:prstGeom>
        </p:spPr>
      </p:pic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31DC05C1-6AEC-7C9F-AE26-E593DD412687}"/>
              </a:ext>
            </a:extLst>
          </p:cNvPr>
          <p:cNvSpPr/>
          <p:nvPr/>
        </p:nvSpPr>
        <p:spPr>
          <a:xfrm>
            <a:off x="950423" y="2681783"/>
            <a:ext cx="4425149" cy="3156573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 DETASEMEN KHUSUS 88 AT POLRI (INSPEKTUR JENDERAL POLISI SENTOT PRASETYO, S.I.K.)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WAKIL KEPALA DETASEMEN KHUSUS 88 AT POLRI (BRIGADIR JENDERAL POLISI I MADE ASTAWA, S.I.K.)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DIREKTUR PENYIDIKAN DETASEMEN KHUSUS 88 ANTI TEROR POLRI (BRIGADIR JENDERAL POLISI DWIGHT JORDAN DEFRETES, S.I.K.)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DIREKTUR PENCEGAHAN DETASEMEN KHUSUS 88 ANTI TEROR POLRI (BRIGADIR JENDERAL POLISI JOHN WEYNART HUTAGALUNG, S.I.K.)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DIREKTUR IDENTIFIKASI DAN SOSIALISASI DETASEMEN KHUSUS 88 ANTI TEROR POLRI (BRIGADIR JENDERAL POLISI ARIF MAKHFUDIHARTO, S.I.K.)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DIREKTUR INTELIJEN DETASEMEN KHUSUS 88 ANTI TEROR POLRI (BRIGADIR JENDERAL POLISI TUBAGUS AMI PRINDANI, S.I.K., </a:t>
            </a:r>
            <a:r>
              <a:rPr lang="en-US" sz="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M.Si</a:t>
            </a: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DIREKTUR PENINDAKAN (BRIGADIR JENDERAL POLISI JOSSY KUSUMO, S.H., </a:t>
            </a:r>
            <a:r>
              <a:rPr lang="en-US" sz="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M.Han</a:t>
            </a: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 BAGIAN OPERASIONAL DETASEMEN KHUSUS 88 ANTI TEROR POLRI (KOMISARIS BESAR POLISI IWAN RISTIYANTO, S.I.K.)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KEPALA BAGIAN PERENCANAAN DAN ADMINISTRASI DETASEMEN KHUSUS 88 ANTI TEROR POLRI (KOMISARIS BESAR POLISI ASWIN AZHAR SIREGAR, S.I.K., </a:t>
            </a:r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M.Si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., </a:t>
            </a:r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M.Sc.Eng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., Ph.D.)</a:t>
            </a:r>
            <a:endParaRPr lang="en-US" sz="800" dirty="0"/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07F4DA52-1E0A-B2AE-800F-FB3A26B63FE2}"/>
              </a:ext>
            </a:extLst>
          </p:cNvPr>
          <p:cNvSpPr/>
          <p:nvPr/>
        </p:nvSpPr>
        <p:spPr>
          <a:xfrm>
            <a:off x="7463300" y="3175448"/>
            <a:ext cx="4425149" cy="1672547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KETUA DEWAN PAKAR BADAN PEMBINAAN IDEOLOGI PANCASILA (Prof. Dr. ERMAYA SURADINATA, S.H., M.H., M.S.)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 BADAN NARKOTIKA NASIONAL KOTA JAKARTA SELATAN (KOMISARIS BESAR POLISI BAMBANG YUDISTIRA, </a:t>
            </a:r>
            <a:r>
              <a:rPr lang="en-US" sz="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S.Sos</a:t>
            </a: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M.Si</a:t>
            </a: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KASUBDIT HUBUNGAN ANTAR LEMBAGA APARAT PENEGAK HUKUM, BADAN NASIONAL PENANGGULANGAN TERORISME (KOMISARIS BESAR POLISI SLAMET RIYADI, S.I.K., </a:t>
            </a:r>
            <a:r>
              <a:rPr lang="en-US" sz="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M.Si</a:t>
            </a: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 KANTOR KEMENTRIAN AGAMA KOTA JAKARTA SELATAN (H.M. YUNUS HASYIM, </a:t>
            </a:r>
            <a:r>
              <a:rPr lang="en-US" sz="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M.I.Kom</a:t>
            </a: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sz="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997DC4-F4A6-7AC9-73B6-9B87259488F0}"/>
              </a:ext>
            </a:extLst>
          </p:cNvPr>
          <p:cNvGrpSpPr/>
          <p:nvPr/>
        </p:nvGrpSpPr>
        <p:grpSpPr>
          <a:xfrm>
            <a:off x="304387" y="182880"/>
            <a:ext cx="2360884" cy="572330"/>
            <a:chOff x="336884" y="134959"/>
            <a:chExt cx="3294344" cy="765397"/>
          </a:xfrm>
        </p:grpSpPr>
        <p:pic>
          <p:nvPicPr>
            <p:cNvPr id="14" name="Picture 13" descr="LAN RI – Makarti Bhakti Nagari">
              <a:extLst>
                <a:ext uri="{FF2B5EF4-FFF2-40B4-BE49-F238E27FC236}">
                  <a16:creationId xmlns:a16="http://schemas.microsoft.com/office/drawing/2014/main" id="{F007A915-DAA5-B73B-5484-A40371B5C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26" y="160492"/>
              <a:ext cx="1599302" cy="73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1.png">
              <a:extLst>
                <a:ext uri="{FF2B5EF4-FFF2-40B4-BE49-F238E27FC236}">
                  <a16:creationId xmlns:a16="http://schemas.microsoft.com/office/drawing/2014/main" id="{153AAAA1-B1B8-0810-F513-E5AE69948BC2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6884" y="158495"/>
              <a:ext cx="721895" cy="716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FC46311-C885-CAB7-3F71-1F8E48FA3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612" y="134959"/>
              <a:ext cx="774188" cy="739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368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4064C-B4E4-594A-52D1-1D497810D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3E801F0-8C09-C597-6895-1BCF84B91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/>
          <a:stretch/>
        </p:blipFill>
        <p:spPr bwMode="auto">
          <a:xfrm>
            <a:off x="0" y="3933934"/>
            <a:ext cx="12192000" cy="293052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lumMod val="60000"/>
                <a:lumOff val="40000"/>
                <a:alpha val="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F72919-BECF-F9F2-4030-80DEB00F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0" y="0"/>
            <a:ext cx="6845069" cy="1131305"/>
          </a:xfrm>
        </p:spPr>
        <p:txBody>
          <a:bodyPr>
            <a:normAutofit/>
          </a:bodyPr>
          <a:lstStyle/>
          <a:p>
            <a:r>
              <a:rPr lang="en-US" sz="2800" dirty="0" err="1"/>
              <a:t>Keterkaitan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pelatihan</a:t>
            </a:r>
            <a:r>
              <a:rPr lang="en-US" sz="2800" dirty="0"/>
              <a:t> </a:t>
            </a:r>
            <a:r>
              <a:rPr lang="en-US" sz="2800" dirty="0" err="1"/>
              <a:t>pilihan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proyek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endParaRPr lang="en-US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EEA4FC-3AE2-9DC7-5CE6-E44DC199ED58}"/>
              </a:ext>
            </a:extLst>
          </p:cNvPr>
          <p:cNvGrpSpPr/>
          <p:nvPr/>
        </p:nvGrpSpPr>
        <p:grpSpPr>
          <a:xfrm>
            <a:off x="304387" y="182880"/>
            <a:ext cx="2360884" cy="572330"/>
            <a:chOff x="336884" y="134959"/>
            <a:chExt cx="3294344" cy="765397"/>
          </a:xfrm>
        </p:grpSpPr>
        <p:pic>
          <p:nvPicPr>
            <p:cNvPr id="14" name="Picture 13" descr="LAN RI – Makarti Bhakti Nagari">
              <a:extLst>
                <a:ext uri="{FF2B5EF4-FFF2-40B4-BE49-F238E27FC236}">
                  <a16:creationId xmlns:a16="http://schemas.microsoft.com/office/drawing/2014/main" id="{754C447D-2B4E-7394-9487-7F704A6D8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26" y="160492"/>
              <a:ext cx="1599302" cy="73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1.png">
              <a:extLst>
                <a:ext uri="{FF2B5EF4-FFF2-40B4-BE49-F238E27FC236}">
                  <a16:creationId xmlns:a16="http://schemas.microsoft.com/office/drawing/2014/main" id="{69C447F4-D367-40DD-A1D7-EE8ACE2B7C5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884" y="158495"/>
              <a:ext cx="721895" cy="716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FD6E8A5-63F9-4B2B-C5FD-58E3AED91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612" y="134959"/>
              <a:ext cx="774188" cy="739864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DA09F32-A1A0-4329-5F14-AF8C2C219E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2688">
            <a:off x="1210539" y="1331691"/>
            <a:ext cx="2664870" cy="188790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AF4790-CA91-5859-0385-A333491839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668">
            <a:off x="458513" y="3240534"/>
            <a:ext cx="2054860" cy="252285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F1F70906-AF4A-1D32-D50F-0E0A4C7CB842}"/>
              </a:ext>
            </a:extLst>
          </p:cNvPr>
          <p:cNvSpPr/>
          <p:nvPr/>
        </p:nvSpPr>
        <p:spPr>
          <a:xfrm>
            <a:off x="7772256" y="2924066"/>
            <a:ext cx="4154257" cy="1363368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en-US" sz="1100" dirty="0" err="1"/>
              <a:t>Pembelajaran</a:t>
            </a:r>
            <a:r>
              <a:rPr lang="en-US" sz="1100" dirty="0"/>
              <a:t> </a:t>
            </a:r>
            <a:r>
              <a:rPr lang="en-US" sz="1100" dirty="0" err="1"/>
              <a:t>mandiri</a:t>
            </a:r>
            <a:r>
              <a:rPr lang="en-US" sz="1100" dirty="0"/>
              <a:t> </a:t>
            </a:r>
            <a:r>
              <a:rPr lang="en-US" sz="1100" dirty="0" err="1"/>
              <a:t>dilakukan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rangka</a:t>
            </a:r>
            <a:r>
              <a:rPr lang="en-US" sz="1100" dirty="0"/>
              <a:t> </a:t>
            </a:r>
            <a:r>
              <a:rPr lang="en-US" sz="1100" dirty="0" err="1"/>
              <a:t>mendukung</a:t>
            </a:r>
            <a:r>
              <a:rPr lang="en-US" sz="1100" dirty="0"/>
              <a:t> </a:t>
            </a:r>
            <a:r>
              <a:rPr lang="en-US" sz="1100" dirty="0" err="1"/>
              <a:t>pelaksanaan</a:t>
            </a:r>
            <a:r>
              <a:rPr lang="en-US" sz="1100" dirty="0"/>
              <a:t> </a:t>
            </a:r>
            <a:r>
              <a:rPr lang="en-US" sz="1100" dirty="0" err="1"/>
              <a:t>proyek</a:t>
            </a:r>
            <a:r>
              <a:rPr lang="en-US" sz="1100" dirty="0"/>
              <a:t> </a:t>
            </a:r>
            <a:r>
              <a:rPr lang="en-US" sz="1100" dirty="0" err="1"/>
              <a:t>perubahan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hal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 yang </a:t>
            </a:r>
            <a:r>
              <a:rPr lang="en-US" sz="1100" dirty="0" err="1"/>
              <a:t>berhubungan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peraturan-peraturan</a:t>
            </a:r>
            <a:r>
              <a:rPr lang="en-US" sz="1100" dirty="0"/>
              <a:t> dan </a:t>
            </a:r>
            <a:r>
              <a:rPr lang="en-US" sz="1100" dirty="0" err="1"/>
              <a:t>perkembangan</a:t>
            </a:r>
            <a:r>
              <a:rPr lang="en-US" sz="1100" dirty="0"/>
              <a:t> </a:t>
            </a:r>
            <a:r>
              <a:rPr lang="en-US" sz="1100" dirty="0" err="1"/>
              <a:t>terorisme</a:t>
            </a:r>
            <a:r>
              <a:rPr lang="en-US" sz="11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9360C-87FF-DE32-8863-94E1F4C14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03" y="2103953"/>
            <a:ext cx="59817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5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B2CECF-FF79-A974-641D-9EFED6C2D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/>
          <a:stretch/>
        </p:blipFill>
        <p:spPr bwMode="auto">
          <a:xfrm>
            <a:off x="0" y="3933934"/>
            <a:ext cx="12192000" cy="293052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lumMod val="60000"/>
                <a:lumOff val="40000"/>
                <a:alpha val="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1E0E2A-9CCD-F4E8-BAD8-795101D6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652" y="1805092"/>
            <a:ext cx="8534400" cy="1507067"/>
          </a:xfrm>
        </p:spPr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A2101A-5305-9E95-4582-6ABE1A7FF42E}"/>
              </a:ext>
            </a:extLst>
          </p:cNvPr>
          <p:cNvGrpSpPr/>
          <p:nvPr/>
        </p:nvGrpSpPr>
        <p:grpSpPr>
          <a:xfrm>
            <a:off x="304387" y="182880"/>
            <a:ext cx="2360884" cy="572330"/>
            <a:chOff x="336884" y="134959"/>
            <a:chExt cx="3294344" cy="765397"/>
          </a:xfrm>
        </p:grpSpPr>
        <p:pic>
          <p:nvPicPr>
            <p:cNvPr id="5" name="Picture 4" descr="LAN RI – Makarti Bhakti Nagari">
              <a:extLst>
                <a:ext uri="{FF2B5EF4-FFF2-40B4-BE49-F238E27FC236}">
                  <a16:creationId xmlns:a16="http://schemas.microsoft.com/office/drawing/2014/main" id="{08C1ED3D-81B6-85E9-47A4-FDD4BF006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26" y="160492"/>
              <a:ext cx="1599302" cy="73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1.png">
              <a:extLst>
                <a:ext uri="{FF2B5EF4-FFF2-40B4-BE49-F238E27FC236}">
                  <a16:creationId xmlns:a16="http://schemas.microsoft.com/office/drawing/2014/main" id="{B9042C29-72C2-857F-AE4F-27CBCD0093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884" y="158495"/>
              <a:ext cx="721895" cy="716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93A9B5-CD50-37F5-9445-735870777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612" y="134959"/>
              <a:ext cx="774188" cy="739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851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4E5058-35EA-6A6C-9A79-90569DB83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/>
          <a:stretch/>
        </p:blipFill>
        <p:spPr bwMode="auto">
          <a:xfrm>
            <a:off x="0" y="3927475"/>
            <a:ext cx="12192000" cy="293052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lumMod val="60000"/>
                <a:lumOff val="40000"/>
                <a:alpha val="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44CBB5-2E3C-D86A-A1C4-10A81744CFDB}"/>
              </a:ext>
            </a:extLst>
          </p:cNvPr>
          <p:cNvSpPr txBox="1"/>
          <p:nvPr/>
        </p:nvSpPr>
        <p:spPr>
          <a:xfrm>
            <a:off x="2697768" y="4376319"/>
            <a:ext cx="6796464" cy="2257028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</a:rPr>
              <a:t>TUPOKSI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elaksanakan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penyidikan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terhadap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tindak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pidana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terorisme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sesuai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peraturan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perundang-undangan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</a:rPr>
              <a:t>dengan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menyelenggarakan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fungsi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penyidikan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tindak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pidana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terorisme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dan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pelaksanaan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koordinasi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 Kerjasama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dengan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instansi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terkait</a:t>
            </a:r>
            <a:endParaRPr lang="en-US" sz="2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455975-6236-A82C-B552-B6FF1F759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187" y="575785"/>
            <a:ext cx="5690426" cy="317474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381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512CEF-7E5C-1C2B-73A8-D114B778A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6" y="517238"/>
            <a:ext cx="5219700" cy="3291840"/>
          </a:xfrm>
          <a:prstGeom prst="rect">
            <a:avLst/>
          </a:prstGeom>
          <a:effectLst>
            <a:softEdge rad="762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271B085-413D-5913-26B2-B22A81004419}"/>
              </a:ext>
            </a:extLst>
          </p:cNvPr>
          <p:cNvGrpSpPr/>
          <p:nvPr/>
        </p:nvGrpSpPr>
        <p:grpSpPr>
          <a:xfrm>
            <a:off x="304387" y="182880"/>
            <a:ext cx="2360884" cy="473636"/>
            <a:chOff x="336884" y="134959"/>
            <a:chExt cx="3294344" cy="765397"/>
          </a:xfrm>
        </p:grpSpPr>
        <p:pic>
          <p:nvPicPr>
            <p:cNvPr id="3" name="Picture 2" descr="LAN RI – Makarti Bhakti Nagari">
              <a:extLst>
                <a:ext uri="{FF2B5EF4-FFF2-40B4-BE49-F238E27FC236}">
                  <a16:creationId xmlns:a16="http://schemas.microsoft.com/office/drawing/2014/main" id="{3315554C-F524-60EE-837B-4FEE5AD86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26" y="160492"/>
              <a:ext cx="1599302" cy="73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1.png">
              <a:extLst>
                <a:ext uri="{FF2B5EF4-FFF2-40B4-BE49-F238E27FC236}">
                  <a16:creationId xmlns:a16="http://schemas.microsoft.com/office/drawing/2014/main" id="{B1F467BE-BE00-E9FD-92CA-6C36F40846F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884" y="158495"/>
              <a:ext cx="721895" cy="716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1C6DF2-1836-895E-064F-5D1F93125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612" y="134959"/>
              <a:ext cx="774188" cy="739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480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098D218-A641-5277-2977-F4C70CFF8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/>
          <a:stretch/>
        </p:blipFill>
        <p:spPr bwMode="auto">
          <a:xfrm>
            <a:off x="0" y="3933934"/>
            <a:ext cx="12192000" cy="293052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lumMod val="60000"/>
                <a:lumOff val="40000"/>
                <a:alpha val="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565476-C381-B930-FAE0-B3626202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846" y="903385"/>
            <a:ext cx="2669540" cy="527139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C39F9-977F-2692-E3C6-E6A693B61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565" y="1368512"/>
            <a:ext cx="4964102" cy="1695707"/>
          </a:xfr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Ancaman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penyidik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Kurangnya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penyidik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korban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Peristiwa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Kerusuhan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Rutan Mako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Brimob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9CAE88-2692-1F9E-EEB7-2AA6A115AB8F}"/>
              </a:ext>
            </a:extLst>
          </p:cNvPr>
          <p:cNvSpPr txBox="1">
            <a:spLocks/>
          </p:cNvSpPr>
          <p:nvPr/>
        </p:nvSpPr>
        <p:spPr>
          <a:xfrm>
            <a:off x="6303623" y="1520439"/>
            <a:ext cx="4718833" cy="15174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regulasi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perlindungan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penyidik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Densus 88 AT agar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mengganggu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penanggulangan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tindak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terorisme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khususnya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penyidikan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48AA65-D7BD-FA73-D0D3-5FA8DD4638A3}"/>
              </a:ext>
            </a:extLst>
          </p:cNvPr>
          <p:cNvSpPr txBox="1">
            <a:spLocks/>
          </p:cNvSpPr>
          <p:nvPr/>
        </p:nvSpPr>
        <p:spPr>
          <a:xfrm>
            <a:off x="6849878" y="1013582"/>
            <a:ext cx="3741039" cy="527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1706C1-2032-7F59-DDE4-1F75FE87F426}"/>
              </a:ext>
            </a:extLst>
          </p:cNvPr>
          <p:cNvSpPr txBox="1">
            <a:spLocks/>
          </p:cNvSpPr>
          <p:nvPr/>
        </p:nvSpPr>
        <p:spPr>
          <a:xfrm>
            <a:off x="2947118" y="3212394"/>
            <a:ext cx="6297761" cy="1205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Densus 88 AT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regulasi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perlindungan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penyidik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Penyidik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perkara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TP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Terorisme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diberi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perlindungan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oleh negara (Pasal 33 UU 5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2018)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01CFB0-F705-04CC-F921-DFB97E613CA4}"/>
              </a:ext>
            </a:extLst>
          </p:cNvPr>
          <p:cNvSpPr txBox="1">
            <a:spLocks/>
          </p:cNvSpPr>
          <p:nvPr/>
        </p:nvSpPr>
        <p:spPr>
          <a:xfrm>
            <a:off x="2947119" y="4566328"/>
            <a:ext cx="6297761" cy="5511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Dampak</a:t>
            </a:r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mengganggu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personal &amp;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maksimalnya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penegakan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51AA21-FCA7-1E24-0A56-DE9AC454F150}"/>
              </a:ext>
            </a:extLst>
          </p:cNvPr>
          <p:cNvSpPr txBox="1">
            <a:spLocks/>
          </p:cNvSpPr>
          <p:nvPr/>
        </p:nvSpPr>
        <p:spPr>
          <a:xfrm>
            <a:off x="1131898" y="5351383"/>
            <a:ext cx="10464800" cy="1294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Gagasan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regulasi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perlindungan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penyidik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sejalan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Reformasi </a:t>
            </a:r>
            <a:r>
              <a:rPr lang="en-US" sz="19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Birokrasi</a:t>
            </a:r>
            <a:r>
              <a:rPr lang="en-US" sz="1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Berdampak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yaitu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pada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Percepatan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Prioritas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Aktual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Presiden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membantu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terwujudnya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tata Kelola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birokrasi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merespon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mengawal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hal-hal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mendesak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sesuai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arahan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Presiden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untuk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memitigasi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risiko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berdampak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serius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pada Masyarakat</a:t>
            </a: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C40394-CB8F-48CA-13CD-D51FE89ACD48}"/>
              </a:ext>
            </a:extLst>
          </p:cNvPr>
          <p:cNvGrpSpPr/>
          <p:nvPr/>
        </p:nvGrpSpPr>
        <p:grpSpPr>
          <a:xfrm>
            <a:off x="304387" y="182880"/>
            <a:ext cx="2360884" cy="572330"/>
            <a:chOff x="336884" y="134959"/>
            <a:chExt cx="3294344" cy="765397"/>
          </a:xfrm>
        </p:grpSpPr>
        <p:pic>
          <p:nvPicPr>
            <p:cNvPr id="12" name="Picture 11" descr="LAN RI – Makarti Bhakti Nagari">
              <a:extLst>
                <a:ext uri="{FF2B5EF4-FFF2-40B4-BE49-F238E27FC236}">
                  <a16:creationId xmlns:a16="http://schemas.microsoft.com/office/drawing/2014/main" id="{D46B6F9F-1E1C-69DE-786D-D33F0DE44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26" y="160492"/>
              <a:ext cx="1599302" cy="73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1.png">
              <a:extLst>
                <a:ext uri="{FF2B5EF4-FFF2-40B4-BE49-F238E27FC236}">
                  <a16:creationId xmlns:a16="http://schemas.microsoft.com/office/drawing/2014/main" id="{E315A64F-6FC3-E74E-0299-0D29749CD5F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884" y="158495"/>
              <a:ext cx="721895" cy="716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82F41C-6200-E6CE-2344-7942C0A09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612" y="134959"/>
              <a:ext cx="774188" cy="739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104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D16069-AA8E-F7DD-FCBE-CF00009505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/>
          <a:stretch/>
        </p:blipFill>
        <p:spPr bwMode="auto">
          <a:xfrm>
            <a:off x="0" y="3933934"/>
            <a:ext cx="12192000" cy="293052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lumMod val="60000"/>
                <a:lumOff val="40000"/>
                <a:alpha val="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0598B05-5995-5467-F981-3F2229D26F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268162"/>
              </p:ext>
            </p:extLst>
          </p:nvPr>
        </p:nvGraphicFramePr>
        <p:xfrm>
          <a:off x="2725954" y="2201140"/>
          <a:ext cx="7492103" cy="419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CFEB36BD-15D2-9DC9-63C8-A1F07FF71EFD}"/>
              </a:ext>
            </a:extLst>
          </p:cNvPr>
          <p:cNvSpPr txBox="1">
            <a:spLocks/>
          </p:cNvSpPr>
          <p:nvPr/>
        </p:nvSpPr>
        <p:spPr>
          <a:xfrm>
            <a:off x="217406" y="685800"/>
            <a:ext cx="8534400" cy="11313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STRATEGI PENYELESAIAN MASALAH</a:t>
            </a:r>
          </a:p>
          <a:p>
            <a:r>
              <a:rPr lang="en-US" sz="2800" dirty="0"/>
              <a:t>PENTAHAPAN/MILESTONE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6D661C-7D8E-ECCF-2589-A014A3FE7DF6}"/>
              </a:ext>
            </a:extLst>
          </p:cNvPr>
          <p:cNvGrpSpPr/>
          <p:nvPr/>
        </p:nvGrpSpPr>
        <p:grpSpPr>
          <a:xfrm>
            <a:off x="304387" y="182880"/>
            <a:ext cx="2360884" cy="572330"/>
            <a:chOff x="336884" y="134959"/>
            <a:chExt cx="3294344" cy="765397"/>
          </a:xfrm>
        </p:grpSpPr>
        <p:pic>
          <p:nvPicPr>
            <p:cNvPr id="5" name="Picture 4" descr="LAN RI – Makarti Bhakti Nagari">
              <a:extLst>
                <a:ext uri="{FF2B5EF4-FFF2-40B4-BE49-F238E27FC236}">
                  <a16:creationId xmlns:a16="http://schemas.microsoft.com/office/drawing/2014/main" id="{3967D630-CC44-0BE6-1678-4036F815C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26" y="160492"/>
              <a:ext cx="1599302" cy="73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1.png">
              <a:extLst>
                <a:ext uri="{FF2B5EF4-FFF2-40B4-BE49-F238E27FC236}">
                  <a16:creationId xmlns:a16="http://schemas.microsoft.com/office/drawing/2014/main" id="{8625D17C-BB11-BAEF-8E8C-8CB04515989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884" y="158495"/>
              <a:ext cx="721895" cy="716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C96990-0F2B-2430-F1DF-2ED8B2687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612" y="134959"/>
              <a:ext cx="774188" cy="739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71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7D94A44-2EA0-22D0-18C4-D11FA873B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/>
          <a:stretch/>
        </p:blipFill>
        <p:spPr bwMode="auto">
          <a:xfrm>
            <a:off x="0" y="3933934"/>
            <a:ext cx="12192000" cy="293052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lumMod val="60000"/>
                <a:lumOff val="40000"/>
                <a:alpha val="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A4F425-9F3B-759D-79BF-EC0F4B7C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88" y="774283"/>
            <a:ext cx="4343479" cy="1131305"/>
          </a:xfrm>
        </p:spPr>
        <p:txBody>
          <a:bodyPr>
            <a:normAutofit/>
          </a:bodyPr>
          <a:lstStyle/>
          <a:p>
            <a:r>
              <a:rPr lang="en-US" sz="1800" dirty="0"/>
              <a:t>PELAKSANAAN PROYEK PERUBAHAN</a:t>
            </a:r>
            <a:br>
              <a:rPr lang="en-US" sz="1800" dirty="0"/>
            </a:br>
            <a:r>
              <a:rPr lang="en-US" sz="1800" dirty="0"/>
              <a:t>JANGKA PENDEK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8FB127-8B6C-C850-BC2E-07115A3A2BF2}"/>
              </a:ext>
            </a:extLst>
          </p:cNvPr>
          <p:cNvSpPr txBox="1">
            <a:spLocks/>
          </p:cNvSpPr>
          <p:nvPr/>
        </p:nvSpPr>
        <p:spPr>
          <a:xfrm>
            <a:off x="8095846" y="467024"/>
            <a:ext cx="4096154" cy="6145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CAPAIAN HASIL PERUBAHAN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9DE078-4447-7DC0-CF31-92CC93F36B80}"/>
              </a:ext>
            </a:extLst>
          </p:cNvPr>
          <p:cNvSpPr txBox="1">
            <a:spLocks/>
          </p:cNvSpPr>
          <p:nvPr/>
        </p:nvSpPr>
        <p:spPr>
          <a:xfrm>
            <a:off x="5435764" y="1518160"/>
            <a:ext cx="6667095" cy="9895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65138" indent="-465138"/>
            <a:r>
              <a:rPr lang="en-US" sz="1800" dirty="0"/>
              <a:t>1.	PEMBENTUKAN Tim </a:t>
            </a:r>
            <a:r>
              <a:rPr lang="en-US" sz="1800" dirty="0" err="1"/>
              <a:t>Efektif</a:t>
            </a:r>
            <a:r>
              <a:rPr lang="en-US" sz="1800" dirty="0"/>
              <a:t> (23/9/2024) dan Tim </a:t>
            </a:r>
            <a:r>
              <a:rPr lang="en-US" sz="1800" dirty="0" err="1"/>
              <a:t>Kelompok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(23/9/2024)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D193AD-2DCB-DD77-E711-6FC72048AB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0"/>
          <a:stretch/>
        </p:blipFill>
        <p:spPr bwMode="auto">
          <a:xfrm rot="21056222">
            <a:off x="396250" y="1996525"/>
            <a:ext cx="3186343" cy="2505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B2D990-6CFF-4387-9273-457A4CC5F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9"/>
          <a:stretch/>
        </p:blipFill>
        <p:spPr bwMode="auto">
          <a:xfrm>
            <a:off x="3382812" y="2305672"/>
            <a:ext cx="3096026" cy="387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595459-7727-144F-2CA1-5B08DB19B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6407">
            <a:off x="8214139" y="2305672"/>
            <a:ext cx="3025782" cy="38708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7231C4B-86EB-C1B9-5B81-6EF1D6A1117F}"/>
              </a:ext>
            </a:extLst>
          </p:cNvPr>
          <p:cNvGrpSpPr/>
          <p:nvPr/>
        </p:nvGrpSpPr>
        <p:grpSpPr>
          <a:xfrm>
            <a:off x="304387" y="182880"/>
            <a:ext cx="2360884" cy="572330"/>
            <a:chOff x="336884" y="134959"/>
            <a:chExt cx="3294344" cy="765397"/>
          </a:xfrm>
        </p:grpSpPr>
        <p:pic>
          <p:nvPicPr>
            <p:cNvPr id="13" name="Picture 12" descr="LAN RI – Makarti Bhakti Nagari">
              <a:extLst>
                <a:ext uri="{FF2B5EF4-FFF2-40B4-BE49-F238E27FC236}">
                  <a16:creationId xmlns:a16="http://schemas.microsoft.com/office/drawing/2014/main" id="{2B2B989B-E8F5-4B8E-2981-ED2EBAE23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26" y="160492"/>
              <a:ext cx="1599302" cy="73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1.png">
              <a:extLst>
                <a:ext uri="{FF2B5EF4-FFF2-40B4-BE49-F238E27FC236}">
                  <a16:creationId xmlns:a16="http://schemas.microsoft.com/office/drawing/2014/main" id="{0793D805-131E-EB7C-820E-3AF516DAD1B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884" y="158495"/>
              <a:ext cx="721895" cy="716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CB1D047-8791-F3EB-A006-C0EEF5453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612" y="134959"/>
              <a:ext cx="774188" cy="73986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6F8707D-035C-8400-7624-DE809E52FD9A}"/>
              </a:ext>
            </a:extLst>
          </p:cNvPr>
          <p:cNvSpPr txBox="1"/>
          <p:nvPr/>
        </p:nvSpPr>
        <p:spPr>
          <a:xfrm>
            <a:off x="3410520" y="6125305"/>
            <a:ext cx="30960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https://drive.google.com/file/d/1MYQ2bl9pD0jZTdUR3iGmTupSMZ_tgvw1/view?usp=sharing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C6F971-FB91-26BC-EB4F-2D13DE4B3357}"/>
              </a:ext>
            </a:extLst>
          </p:cNvPr>
          <p:cNvSpPr txBox="1"/>
          <p:nvPr/>
        </p:nvSpPr>
        <p:spPr>
          <a:xfrm rot="21367985">
            <a:off x="8383292" y="6116531"/>
            <a:ext cx="30960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https://drive.google.com/file/d/1MYQ2bl9pD0jZTdUR3iGmTupSMZ_tgvw1/view?usp=sharing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4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FD741-76A9-62BA-B554-8463A9403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957026E2-40AE-FA84-A3D0-63ABB0525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/>
          <a:stretch/>
        </p:blipFill>
        <p:spPr bwMode="auto">
          <a:xfrm>
            <a:off x="0" y="3933934"/>
            <a:ext cx="12192000" cy="293052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lumMod val="60000"/>
                <a:lumOff val="40000"/>
                <a:alpha val="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B0B217-8209-77BD-F944-027F4F89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88" y="774283"/>
            <a:ext cx="8534400" cy="1131305"/>
          </a:xfrm>
        </p:spPr>
        <p:txBody>
          <a:bodyPr>
            <a:normAutofit/>
          </a:bodyPr>
          <a:lstStyle/>
          <a:p>
            <a:r>
              <a:rPr lang="en-US" sz="2800" dirty="0"/>
              <a:t>PELAKSANAAN PROYEK PERUBAHAN</a:t>
            </a:r>
            <a:br>
              <a:rPr lang="en-US" sz="2800" dirty="0"/>
            </a:br>
            <a:r>
              <a:rPr lang="en-US" sz="2800" dirty="0"/>
              <a:t>JANGKA PENDEK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B067A4-B88F-9676-8A11-22168DB340EE}"/>
              </a:ext>
            </a:extLst>
          </p:cNvPr>
          <p:cNvSpPr txBox="1">
            <a:spLocks/>
          </p:cNvSpPr>
          <p:nvPr/>
        </p:nvSpPr>
        <p:spPr>
          <a:xfrm>
            <a:off x="8095846" y="467024"/>
            <a:ext cx="4096154" cy="6145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CAPAIAN HASIL PERUBAHAN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6AF96A-0F22-34C8-7222-8E490CD5B52A}"/>
              </a:ext>
            </a:extLst>
          </p:cNvPr>
          <p:cNvSpPr txBox="1">
            <a:spLocks/>
          </p:cNvSpPr>
          <p:nvPr/>
        </p:nvSpPr>
        <p:spPr>
          <a:xfrm>
            <a:off x="5045478" y="1858859"/>
            <a:ext cx="76200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66738" indent="-566738"/>
            <a:r>
              <a:rPr lang="en-US" sz="2800" dirty="0"/>
              <a:t>2.	</a:t>
            </a:r>
            <a:r>
              <a:rPr lang="en-US" sz="2800" dirty="0" err="1"/>
              <a:t>Tersusunnya</a:t>
            </a:r>
            <a:r>
              <a:rPr lang="en-US" sz="2800" dirty="0"/>
              <a:t> </a:t>
            </a:r>
            <a:r>
              <a:rPr lang="en-US" sz="2800" dirty="0" err="1"/>
              <a:t>urgensi</a:t>
            </a:r>
            <a:r>
              <a:rPr lang="en-US" sz="2800" dirty="0"/>
              <a:t> </a:t>
            </a:r>
            <a:r>
              <a:rPr lang="en-US" sz="2800" dirty="0" err="1"/>
              <a:t>rancangan</a:t>
            </a:r>
            <a:r>
              <a:rPr lang="en-US" sz="2800" dirty="0"/>
              <a:t> dan </a:t>
            </a:r>
            <a:r>
              <a:rPr lang="en-US" sz="2800" dirty="0" err="1"/>
              <a:t>rancangan</a:t>
            </a:r>
            <a:r>
              <a:rPr lang="en-US" sz="2800" dirty="0"/>
              <a:t> </a:t>
            </a:r>
            <a:r>
              <a:rPr lang="en-US" sz="2800" dirty="0" err="1"/>
              <a:t>perkaden</a:t>
            </a:r>
            <a:r>
              <a:rPr lang="en-US" sz="2800" dirty="0"/>
              <a:t> 88 at </a:t>
            </a:r>
            <a:r>
              <a:rPr lang="en-US" sz="2800" dirty="0" err="1"/>
              <a:t>polri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A6CB3-069B-D62F-1DF7-AF24ABAAE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7993">
            <a:off x="165439" y="2074674"/>
            <a:ext cx="2029669" cy="130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D4FF51-2C1C-D79A-E38A-932DF6D6D9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52" y="1971197"/>
            <a:ext cx="2062163" cy="131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3336A8-F3EB-7D2C-A2B3-2564A493F0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6" r="12624"/>
          <a:stretch/>
        </p:blipFill>
        <p:spPr bwMode="auto">
          <a:xfrm rot="686514">
            <a:off x="-72277" y="3084028"/>
            <a:ext cx="2029669" cy="1311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EAFF29-F537-DAB6-5DE8-3A5A320636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1" b="28528"/>
          <a:stretch/>
        </p:blipFill>
        <p:spPr bwMode="auto">
          <a:xfrm>
            <a:off x="2690611" y="2251850"/>
            <a:ext cx="2062163" cy="1352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B55D2A-E4DF-C480-6FF4-F5BFA8D9FD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" y="4335315"/>
            <a:ext cx="2029669" cy="131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3F6F2A-068B-7835-7747-0EB790CCDA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5"/>
          <a:stretch/>
        </p:blipFill>
        <p:spPr bwMode="auto">
          <a:xfrm rot="735994">
            <a:off x="1781241" y="3589850"/>
            <a:ext cx="2062163" cy="135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D62D4D-9E21-117A-C77B-E35BF8BF63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5954">
            <a:off x="3134905" y="3659178"/>
            <a:ext cx="2194405" cy="135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F9F298-F33E-8CCE-AB45-8158D5BBEE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776">
            <a:off x="1593409" y="4978591"/>
            <a:ext cx="2194405" cy="13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36987-9543-4D2F-B7AA-D7AC2D151D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4288">
            <a:off x="5300658" y="3061513"/>
            <a:ext cx="2234845" cy="321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8DCCFF-205F-C73F-56FA-D88CAE492D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21" y="2789382"/>
            <a:ext cx="2919179" cy="334707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DC4ACA-B8A9-8BD6-233D-370CB5E71D21}"/>
              </a:ext>
            </a:extLst>
          </p:cNvPr>
          <p:cNvGrpSpPr/>
          <p:nvPr/>
        </p:nvGrpSpPr>
        <p:grpSpPr>
          <a:xfrm>
            <a:off x="304387" y="182880"/>
            <a:ext cx="2360884" cy="572330"/>
            <a:chOff x="336884" y="134959"/>
            <a:chExt cx="3294344" cy="765397"/>
          </a:xfrm>
        </p:grpSpPr>
        <p:pic>
          <p:nvPicPr>
            <p:cNvPr id="41" name="Picture 40" descr="LAN RI – Makarti Bhakti Nagari">
              <a:extLst>
                <a:ext uri="{FF2B5EF4-FFF2-40B4-BE49-F238E27FC236}">
                  <a16:creationId xmlns:a16="http://schemas.microsoft.com/office/drawing/2014/main" id="{319CD0D8-4D6D-E7B1-99A7-EF2856CC2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26" y="160492"/>
              <a:ext cx="1599302" cy="73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image1.png">
              <a:extLst>
                <a:ext uri="{FF2B5EF4-FFF2-40B4-BE49-F238E27FC236}">
                  <a16:creationId xmlns:a16="http://schemas.microsoft.com/office/drawing/2014/main" id="{282BE3A2-0DEC-2878-782A-C979098ED3D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6884" y="158495"/>
              <a:ext cx="721895" cy="716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71F64CB-0927-4072-F5F6-F8984EB39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612" y="134959"/>
              <a:ext cx="774188" cy="73986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5D75E8E-6E40-C3CD-20B1-66D12BBAB48C}"/>
              </a:ext>
            </a:extLst>
          </p:cNvPr>
          <p:cNvSpPr txBox="1"/>
          <p:nvPr/>
        </p:nvSpPr>
        <p:spPr>
          <a:xfrm>
            <a:off x="8204193" y="6158433"/>
            <a:ext cx="30960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https://drive.google.com/file/d/1GUMYIuguRpboXLANWaDXyzGVj5Ixl0Ch/view?usp=sharing</a:t>
            </a:r>
            <a:endParaRPr lang="en-US" sz="11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2D2F6E-586D-A5E9-F2CD-77E41F13364E}"/>
              </a:ext>
            </a:extLst>
          </p:cNvPr>
          <p:cNvSpPr txBox="1"/>
          <p:nvPr/>
        </p:nvSpPr>
        <p:spPr>
          <a:xfrm rot="868261">
            <a:off x="4435897" y="5808559"/>
            <a:ext cx="33202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https://drive.google.com/file/d/1DoqX-RBcHC_EV3gP_hfdxumRIwyBb7AR/view?usp=sharing</a:t>
            </a:r>
            <a:endParaRPr lang="en-US" sz="11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0F2B0-15FB-4ED6-3D7A-07277427F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37FFAF-95DB-3FD8-448C-6D8B3755E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/>
          <a:stretch/>
        </p:blipFill>
        <p:spPr bwMode="auto">
          <a:xfrm>
            <a:off x="0" y="3933934"/>
            <a:ext cx="12192000" cy="293052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lumMod val="60000"/>
                <a:lumOff val="40000"/>
                <a:alpha val="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30ED1A-E543-F1FC-E6FD-76A907207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88" y="774283"/>
            <a:ext cx="8534400" cy="1131305"/>
          </a:xfrm>
        </p:spPr>
        <p:txBody>
          <a:bodyPr>
            <a:normAutofit/>
          </a:bodyPr>
          <a:lstStyle/>
          <a:p>
            <a:r>
              <a:rPr lang="en-US" sz="2800" dirty="0"/>
              <a:t>PELAKSANAAN PROYEK PERUBAHAN</a:t>
            </a:r>
            <a:br>
              <a:rPr lang="en-US" sz="2800" dirty="0"/>
            </a:br>
            <a:r>
              <a:rPr lang="en-US" sz="2800" dirty="0"/>
              <a:t>JANGKA PENDEK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7B9A62-888F-7C9D-886A-287A58E76A73}"/>
              </a:ext>
            </a:extLst>
          </p:cNvPr>
          <p:cNvSpPr txBox="1">
            <a:spLocks/>
          </p:cNvSpPr>
          <p:nvPr/>
        </p:nvSpPr>
        <p:spPr>
          <a:xfrm>
            <a:off x="8095846" y="467024"/>
            <a:ext cx="4096154" cy="6145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CAPAIAN HASIL PERUBAHAN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1EA6CA-8EA9-07F2-04B9-9366F7D3B019}"/>
              </a:ext>
            </a:extLst>
          </p:cNvPr>
          <p:cNvSpPr txBox="1">
            <a:spLocks/>
          </p:cNvSpPr>
          <p:nvPr/>
        </p:nvSpPr>
        <p:spPr>
          <a:xfrm>
            <a:off x="5045478" y="1858859"/>
            <a:ext cx="76200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66738" indent="-566738"/>
            <a:r>
              <a:rPr lang="en-US" sz="2800" dirty="0"/>
              <a:t>3.	</a:t>
            </a:r>
            <a:r>
              <a:rPr lang="en-US" sz="2800" dirty="0" err="1"/>
              <a:t>Tersusunnya</a:t>
            </a:r>
            <a:r>
              <a:rPr lang="en-US" sz="2800" dirty="0"/>
              <a:t> </a:t>
            </a:r>
            <a:r>
              <a:rPr lang="en-US" sz="2800" dirty="0" err="1"/>
              <a:t>rancangan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/>
              <a:t>operasional</a:t>
            </a:r>
            <a:r>
              <a:rPr lang="en-US" sz="2800" dirty="0"/>
              <a:t> </a:t>
            </a:r>
            <a:r>
              <a:rPr lang="en-US" sz="2800" dirty="0" err="1"/>
              <a:t>prosedur</a:t>
            </a: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5AC94E-5F44-B50C-BA55-E81D1EC0FF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5954">
            <a:off x="907494" y="2018848"/>
            <a:ext cx="3460738" cy="213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0EA510-4651-E04A-5997-B3E22AF9D0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281">
            <a:off x="363075" y="3994086"/>
            <a:ext cx="3565083" cy="21958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E230684-AF79-157F-AB39-E9E68E8DFF70}"/>
              </a:ext>
            </a:extLst>
          </p:cNvPr>
          <p:cNvGrpSpPr/>
          <p:nvPr/>
        </p:nvGrpSpPr>
        <p:grpSpPr>
          <a:xfrm>
            <a:off x="304387" y="182880"/>
            <a:ext cx="2360884" cy="572330"/>
            <a:chOff x="336884" y="134959"/>
            <a:chExt cx="3294344" cy="765397"/>
          </a:xfrm>
        </p:grpSpPr>
        <p:pic>
          <p:nvPicPr>
            <p:cNvPr id="6" name="Picture 5" descr="LAN RI – Makarti Bhakti Nagari">
              <a:extLst>
                <a:ext uri="{FF2B5EF4-FFF2-40B4-BE49-F238E27FC236}">
                  <a16:creationId xmlns:a16="http://schemas.microsoft.com/office/drawing/2014/main" id="{FDFDBB08-E0DF-65A8-98C7-450FA7606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26" y="160492"/>
              <a:ext cx="1599302" cy="73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1.png">
              <a:extLst>
                <a:ext uri="{FF2B5EF4-FFF2-40B4-BE49-F238E27FC236}">
                  <a16:creationId xmlns:a16="http://schemas.microsoft.com/office/drawing/2014/main" id="{1DC4D899-0B8C-A56D-EB26-B52C3E3EA5A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884" y="158495"/>
              <a:ext cx="721895" cy="716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7AB90C-8660-B732-320C-EC2A49E30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612" y="134959"/>
              <a:ext cx="774188" cy="739864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8DDE88B-D960-E054-0897-EE125F0CFF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836">
            <a:off x="8116394" y="2580814"/>
            <a:ext cx="2307037" cy="34889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118A5F-774F-55DD-AD24-5C1D9AFC74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4680">
            <a:off x="5373003" y="2715617"/>
            <a:ext cx="2367358" cy="34832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111819-0DAA-1443-D63E-C1A6D2DB6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1253">
            <a:off x="9387932" y="2691394"/>
            <a:ext cx="2273291" cy="33583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19EDEC-99B8-703C-DDE1-BC337F18E1C9}"/>
              </a:ext>
            </a:extLst>
          </p:cNvPr>
          <p:cNvSpPr txBox="1"/>
          <p:nvPr/>
        </p:nvSpPr>
        <p:spPr>
          <a:xfrm>
            <a:off x="7000434" y="6013042"/>
            <a:ext cx="30960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https://drive.google.com/file/d/1-D6mycsIoMvhp8H6wmXE4cHQ6sWadt6D/view?usp=sharing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2972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8A757-B08C-0E7E-FB84-42166B341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CAEA85-5918-6C1C-D040-8E5FDB56C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/>
          <a:stretch/>
        </p:blipFill>
        <p:spPr bwMode="auto">
          <a:xfrm>
            <a:off x="0" y="3933934"/>
            <a:ext cx="12192000" cy="293052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lumMod val="60000"/>
                <a:lumOff val="40000"/>
                <a:alpha val="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50A264-041A-3B4E-A227-838C3E9EE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88" y="774283"/>
            <a:ext cx="8534400" cy="1131305"/>
          </a:xfrm>
        </p:spPr>
        <p:txBody>
          <a:bodyPr>
            <a:normAutofit/>
          </a:bodyPr>
          <a:lstStyle/>
          <a:p>
            <a:r>
              <a:rPr lang="en-US" sz="2800" dirty="0" err="1"/>
              <a:t>Manfaat</a:t>
            </a:r>
            <a:r>
              <a:rPr lang="en-US" sz="2800" dirty="0"/>
              <a:t> </a:t>
            </a:r>
            <a:r>
              <a:rPr lang="en-US" sz="2800" dirty="0" err="1"/>
              <a:t>jangka</a:t>
            </a:r>
            <a:r>
              <a:rPr lang="en-US" sz="2800" dirty="0"/>
              <a:t> </a:t>
            </a:r>
            <a:r>
              <a:rPr lang="en-US" sz="2800" dirty="0" err="1"/>
              <a:t>pendek</a:t>
            </a:r>
            <a:endParaRPr 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2E373D-7591-AB7D-6D4E-25D90936D72E}"/>
              </a:ext>
            </a:extLst>
          </p:cNvPr>
          <p:cNvSpPr txBox="1">
            <a:spLocks/>
          </p:cNvSpPr>
          <p:nvPr/>
        </p:nvSpPr>
        <p:spPr>
          <a:xfrm>
            <a:off x="5045478" y="1858859"/>
            <a:ext cx="6925542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66738" indent="-566738"/>
            <a:r>
              <a:rPr lang="en-US" sz="2400" dirty="0" err="1"/>
              <a:t>Efisiensi</a:t>
            </a:r>
            <a:endParaRPr lang="en-US" sz="2400" dirty="0"/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500" dirty="0"/>
              <a:t>DIPA </a:t>
            </a:r>
            <a:r>
              <a:rPr lang="en-US" sz="1500" dirty="0" err="1"/>
              <a:t>Subbagbinfung</a:t>
            </a:r>
            <a:r>
              <a:rPr lang="en-US" sz="1500" dirty="0"/>
              <a:t> </a:t>
            </a:r>
            <a:r>
              <a:rPr lang="en-US" sz="1500" dirty="0" err="1"/>
              <a:t>Bagrenmin</a:t>
            </a:r>
            <a:r>
              <a:rPr lang="en-US" sz="1500" dirty="0"/>
              <a:t> Densus 88 AT </a:t>
            </a:r>
            <a:r>
              <a:rPr lang="en-US" sz="1500" dirty="0" err="1"/>
              <a:t>Polri</a:t>
            </a:r>
            <a:endParaRPr lang="en-US" sz="1500" dirty="0"/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500" dirty="0"/>
              <a:t>SDM </a:t>
            </a:r>
            <a:r>
              <a:rPr lang="en-US" sz="1500" dirty="0" err="1"/>
              <a:t>Bagrenimin</a:t>
            </a:r>
            <a:r>
              <a:rPr lang="en-US" sz="1500" dirty="0"/>
              <a:t>, </a:t>
            </a:r>
            <a:r>
              <a:rPr lang="en-US" sz="1500" dirty="0" err="1"/>
              <a:t>Direktorat</a:t>
            </a:r>
            <a:r>
              <a:rPr lang="en-US" sz="1500" dirty="0"/>
              <a:t> </a:t>
            </a:r>
            <a:r>
              <a:rPr lang="en-US" sz="1500" dirty="0" err="1"/>
              <a:t>Penyidikan</a:t>
            </a:r>
            <a:r>
              <a:rPr lang="en-US" sz="1500" dirty="0"/>
              <a:t> dan </a:t>
            </a:r>
            <a:r>
              <a:rPr lang="en-US" sz="1500" dirty="0" err="1"/>
              <a:t>Direktorat</a:t>
            </a:r>
            <a:r>
              <a:rPr lang="en-US" sz="1500" dirty="0"/>
              <a:t> </a:t>
            </a:r>
            <a:r>
              <a:rPr lang="en-US" sz="1500" dirty="0" err="1"/>
              <a:t>Penindakan</a:t>
            </a:r>
            <a:endParaRPr lang="en-US" sz="1500" dirty="0"/>
          </a:p>
          <a:p>
            <a:pPr marL="566738" indent="-566738"/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D574BB-ADD8-7B4D-09FE-A28F8022FFF8}"/>
              </a:ext>
            </a:extLst>
          </p:cNvPr>
          <p:cNvSpPr txBox="1">
            <a:spLocks/>
          </p:cNvSpPr>
          <p:nvPr/>
        </p:nvSpPr>
        <p:spPr>
          <a:xfrm>
            <a:off x="4987988" y="3567116"/>
            <a:ext cx="6983032" cy="3139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66738" indent="-566738">
              <a:spcAft>
                <a:spcPts val="600"/>
              </a:spcAft>
            </a:pPr>
            <a:r>
              <a:rPr lang="en-US" sz="6000" dirty="0"/>
              <a:t>EFEKTIF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 err="1">
                <a:effectLst/>
                <a:ea typeface="Calibri" panose="020F0502020204030204" pitchFamily="34" charset="0"/>
              </a:rPr>
              <a:t>sejalan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dengan</a:t>
            </a:r>
            <a:r>
              <a:rPr lang="en-US" sz="3400" dirty="0">
                <a:effectLst/>
                <a:ea typeface="Calibri" panose="020F0502020204030204" pitchFamily="34" charset="0"/>
              </a:rPr>
              <a:t> Reformasi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Birokrasi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Berdampak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yaitu</a:t>
            </a:r>
            <a:r>
              <a:rPr lang="en-US" sz="3400" dirty="0">
                <a:effectLst/>
                <a:ea typeface="Calibri" panose="020F0502020204030204" pitchFamily="34" charset="0"/>
              </a:rPr>
              <a:t> pada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Percepatan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Prioritas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Aktual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Presiden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membantu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terwujudnya</a:t>
            </a:r>
            <a:r>
              <a:rPr lang="en-US" sz="3400" dirty="0">
                <a:effectLst/>
                <a:ea typeface="Calibri" panose="020F0502020204030204" pitchFamily="34" charset="0"/>
              </a:rPr>
              <a:t> tata Kelola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birokrasi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merespon</a:t>
            </a:r>
            <a:r>
              <a:rPr lang="en-US" sz="3400" dirty="0">
                <a:effectLst/>
                <a:ea typeface="Calibri" panose="020F0502020204030204" pitchFamily="34" charset="0"/>
              </a:rPr>
              <a:t> dan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mengawal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hal-hal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mendesak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sesuai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arahan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Presiden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untuk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memitigasi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risiko</a:t>
            </a:r>
            <a:r>
              <a:rPr lang="en-US" sz="3400" dirty="0">
                <a:effectLst/>
                <a:ea typeface="Calibri" panose="020F0502020204030204" pitchFamily="34" charset="0"/>
              </a:rPr>
              <a:t> yang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berdampak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serius</a:t>
            </a:r>
            <a:r>
              <a:rPr lang="en-US" sz="3400" dirty="0">
                <a:effectLst/>
                <a:ea typeface="Calibri" panose="020F0502020204030204" pitchFamily="34" charset="0"/>
              </a:rPr>
              <a:t> pada Masyarakat.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 err="1">
                <a:effectLst/>
                <a:ea typeface="Calibri" panose="020F0502020204030204" pitchFamily="34" charset="0"/>
              </a:rPr>
              <a:t>mendorong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adanya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pelindungan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terhadap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aparat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penegak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hukum</a:t>
            </a:r>
            <a:r>
              <a:rPr lang="en-US" sz="3400" dirty="0">
                <a:effectLst/>
                <a:ea typeface="Calibri" panose="020F0502020204030204" pitchFamily="34" charset="0"/>
              </a:rPr>
              <a:t> yang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menangani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permasalahan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tindak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pidana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terorisme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sebagai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tindak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lanjut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dari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amanat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Peraturan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Pemerintah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Nomor</a:t>
            </a:r>
            <a:r>
              <a:rPr lang="en-US" sz="3400" dirty="0">
                <a:effectLst/>
                <a:ea typeface="Calibri" panose="020F0502020204030204" pitchFamily="34" charset="0"/>
              </a:rPr>
              <a:t> 77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Tahun</a:t>
            </a:r>
            <a:r>
              <a:rPr lang="en-US" sz="3400" dirty="0">
                <a:effectLst/>
                <a:ea typeface="Calibri" panose="020F0502020204030204" pitchFamily="34" charset="0"/>
              </a:rPr>
              <a:t> 2019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tentang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Pencegahan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Tindak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Pidana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Terorisme</a:t>
            </a:r>
            <a:r>
              <a:rPr lang="en-US" sz="3400" dirty="0">
                <a:effectLst/>
                <a:ea typeface="Calibri" panose="020F0502020204030204" pitchFamily="34" charset="0"/>
              </a:rPr>
              <a:t> dan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Pelindungan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Terhadap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Penyidik</a:t>
            </a:r>
            <a:r>
              <a:rPr lang="en-US" sz="3400" dirty="0">
                <a:effectLst/>
                <a:ea typeface="Calibri" panose="020F0502020204030204" pitchFamily="34" charset="0"/>
              </a:rPr>
              <a:t>,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Penuntut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Umum</a:t>
            </a:r>
            <a:r>
              <a:rPr lang="en-US" sz="3400" dirty="0">
                <a:effectLst/>
                <a:ea typeface="Calibri" panose="020F0502020204030204" pitchFamily="34" charset="0"/>
              </a:rPr>
              <a:t>, Hakim, dan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Petugas</a:t>
            </a:r>
            <a:r>
              <a:rPr lang="en-US" sz="3400" dirty="0">
                <a:effectLst/>
                <a:ea typeface="Calibri" panose="020F0502020204030204" pitchFamily="34" charset="0"/>
              </a:rPr>
              <a:t> </a:t>
            </a:r>
            <a:r>
              <a:rPr lang="en-US" sz="3400" dirty="0" err="1">
                <a:effectLst/>
                <a:ea typeface="Calibri" panose="020F0502020204030204" pitchFamily="34" charset="0"/>
              </a:rPr>
              <a:t>Pemasyarakata</a:t>
            </a:r>
            <a:endParaRPr lang="en-US" sz="3400" dirty="0">
              <a:effectLst/>
              <a:ea typeface="Calibri" panose="020F0502020204030204" pitchFamily="34" charset="0"/>
            </a:endParaRPr>
          </a:p>
          <a:p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672D2F-30BF-06A1-D43A-1159F1B37484}"/>
              </a:ext>
            </a:extLst>
          </p:cNvPr>
          <p:cNvGrpSpPr/>
          <p:nvPr/>
        </p:nvGrpSpPr>
        <p:grpSpPr>
          <a:xfrm>
            <a:off x="304387" y="182880"/>
            <a:ext cx="2360884" cy="572330"/>
            <a:chOff x="336884" y="134959"/>
            <a:chExt cx="3294344" cy="765397"/>
          </a:xfrm>
        </p:grpSpPr>
        <p:pic>
          <p:nvPicPr>
            <p:cNvPr id="6" name="Picture 5" descr="LAN RI – Makarti Bhakti Nagari">
              <a:extLst>
                <a:ext uri="{FF2B5EF4-FFF2-40B4-BE49-F238E27FC236}">
                  <a16:creationId xmlns:a16="http://schemas.microsoft.com/office/drawing/2014/main" id="{ED493184-1F83-27C7-785F-AEBBE0F8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26" y="160492"/>
              <a:ext cx="1599302" cy="73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1.png">
              <a:extLst>
                <a:ext uri="{FF2B5EF4-FFF2-40B4-BE49-F238E27FC236}">
                  <a16:creationId xmlns:a16="http://schemas.microsoft.com/office/drawing/2014/main" id="{D7DCB17D-5CA9-A103-8641-6A59070892D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884" y="158495"/>
              <a:ext cx="721895" cy="716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8DD3CD-93E5-BA79-600E-D28ADF0EC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612" y="134959"/>
              <a:ext cx="774188" cy="73986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3C08-9D43-2A78-8407-97D657D7C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72" y="1813513"/>
            <a:ext cx="2858358" cy="181019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92A25F-21A9-9EA8-58C1-34AE4A9FB1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31" y="4364064"/>
            <a:ext cx="2959639" cy="1719653"/>
          </a:xfrm>
          <a:prstGeom prst="rect">
            <a:avLst/>
          </a:prstGeom>
          <a:effectLst>
            <a:softEdge rad="50800"/>
          </a:effectLst>
          <a:scene3d>
            <a:camera prst="orthographicFront">
              <a:rot lat="600000" lon="20999991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8480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492E1-6DD8-1263-39A1-DC6B0B622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3997ED-0133-67F7-D29B-EB9BBEA180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/>
          <a:stretch/>
        </p:blipFill>
        <p:spPr bwMode="auto">
          <a:xfrm>
            <a:off x="0" y="3933934"/>
            <a:ext cx="12192000" cy="293052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lumMod val="60000"/>
                <a:lumOff val="40000"/>
                <a:alpha val="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103F97-FE69-E0A3-672B-425FE1A6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551" y="0"/>
            <a:ext cx="4751757" cy="1131305"/>
          </a:xfrm>
        </p:spPr>
        <p:txBody>
          <a:bodyPr>
            <a:normAutofit/>
          </a:bodyPr>
          <a:lstStyle/>
          <a:p>
            <a:r>
              <a:rPr lang="en-US" sz="2800" dirty="0" err="1"/>
              <a:t>Kepemimpinan</a:t>
            </a:r>
            <a:r>
              <a:rPr lang="en-US" sz="2800" dirty="0"/>
              <a:t> </a:t>
            </a:r>
            <a:r>
              <a:rPr lang="en-US" sz="2800" dirty="0" err="1"/>
              <a:t>strategis</a:t>
            </a:r>
            <a:endParaRPr 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637668-D3D9-F13C-975B-320E88ACF701}"/>
              </a:ext>
            </a:extLst>
          </p:cNvPr>
          <p:cNvSpPr txBox="1">
            <a:spLocks/>
          </p:cNvSpPr>
          <p:nvPr/>
        </p:nvSpPr>
        <p:spPr>
          <a:xfrm>
            <a:off x="555121" y="1171121"/>
            <a:ext cx="3475397" cy="91699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66738" indent="-566738"/>
            <a:r>
              <a:rPr lang="en-US" sz="2000" dirty="0" err="1"/>
              <a:t>Pemanfaatan</a:t>
            </a:r>
            <a:r>
              <a:rPr lang="en-US" sz="2000" dirty="0"/>
              <a:t> </a:t>
            </a:r>
            <a:r>
              <a:rPr lang="en-US" sz="2000" dirty="0" err="1"/>
              <a:t>peluang</a:t>
            </a:r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D38EE4-7BCB-3C12-5324-110D9C0A238F}"/>
              </a:ext>
            </a:extLst>
          </p:cNvPr>
          <p:cNvSpPr txBox="1">
            <a:spLocks/>
          </p:cNvSpPr>
          <p:nvPr/>
        </p:nvSpPr>
        <p:spPr>
          <a:xfrm>
            <a:off x="5140602" y="1418285"/>
            <a:ext cx="3475397" cy="91699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66738" indent="-566738"/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resiko</a:t>
            </a:r>
            <a:endParaRPr lang="en-US" sz="2000" dirty="0"/>
          </a:p>
          <a:p>
            <a:pPr marL="566738" indent="-566738"/>
            <a:r>
              <a:rPr lang="en-US" sz="1400" cap="none" dirty="0" err="1"/>
              <a:t>resistensi</a:t>
            </a:r>
            <a:r>
              <a:rPr lang="en-US" sz="1400" cap="none" dirty="0"/>
              <a:t> </a:t>
            </a:r>
            <a:r>
              <a:rPr lang="en-US" sz="1400" cap="none" dirty="0" err="1"/>
              <a:t>dukungan</a:t>
            </a:r>
            <a:r>
              <a:rPr lang="en-US" sz="1400" cap="none" dirty="0"/>
              <a:t> stakeholder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0C01D1-CCAA-A3D6-31CF-83B22D1955C5}"/>
              </a:ext>
            </a:extLst>
          </p:cNvPr>
          <p:cNvSpPr txBox="1">
            <a:spLocks/>
          </p:cNvSpPr>
          <p:nvPr/>
        </p:nvSpPr>
        <p:spPr>
          <a:xfrm>
            <a:off x="6781749" y="4351198"/>
            <a:ext cx="4060422" cy="91699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66738" indent="-566738"/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0C90C9-B9BD-0C07-BB84-516D277E5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6906" r="56651" b="9476"/>
          <a:stretch/>
        </p:blipFill>
        <p:spPr bwMode="auto">
          <a:xfrm>
            <a:off x="8615999" y="1277998"/>
            <a:ext cx="1956311" cy="214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FEC664-18AB-BCB2-15F7-DD4F771EF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10119" r="52804" b="10566"/>
          <a:stretch/>
        </p:blipFill>
        <p:spPr bwMode="auto">
          <a:xfrm rot="20632771">
            <a:off x="6849427" y="2146818"/>
            <a:ext cx="2232660" cy="203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9932B0-07B9-811B-2CF7-7CEC86D70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622">
            <a:off x="7861314" y="5102640"/>
            <a:ext cx="2311368" cy="1457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7DEF7DA-E1C6-5515-D5AA-59F4DD602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51126"/>
              </p:ext>
            </p:extLst>
          </p:nvPr>
        </p:nvGraphicFramePr>
        <p:xfrm>
          <a:off x="555121" y="2177362"/>
          <a:ext cx="2172839" cy="183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8554701-E522-14D5-3D9C-9B1A1350D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823053"/>
              </p:ext>
            </p:extLst>
          </p:nvPr>
        </p:nvGraphicFramePr>
        <p:xfrm>
          <a:off x="2749756" y="2335283"/>
          <a:ext cx="1675531" cy="157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FFC25CDA-3C02-2117-8F4A-2138CAFBE1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7311">
            <a:off x="766710" y="4482738"/>
            <a:ext cx="1633670" cy="15709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9C507C-5D70-37E0-633B-019C6DD201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297">
            <a:off x="2062393" y="4321323"/>
            <a:ext cx="2220457" cy="16873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70D6AD-B111-509C-5D83-27A656A439CD}"/>
              </a:ext>
            </a:extLst>
          </p:cNvPr>
          <p:cNvGrpSpPr/>
          <p:nvPr/>
        </p:nvGrpSpPr>
        <p:grpSpPr>
          <a:xfrm>
            <a:off x="304387" y="182880"/>
            <a:ext cx="2360884" cy="572330"/>
            <a:chOff x="336884" y="134959"/>
            <a:chExt cx="3294344" cy="765397"/>
          </a:xfrm>
        </p:grpSpPr>
        <p:pic>
          <p:nvPicPr>
            <p:cNvPr id="9" name="Picture 8" descr="LAN RI – Makarti Bhakti Nagari">
              <a:extLst>
                <a:ext uri="{FF2B5EF4-FFF2-40B4-BE49-F238E27FC236}">
                  <a16:creationId xmlns:a16="http://schemas.microsoft.com/office/drawing/2014/main" id="{27808C19-68B1-9556-BEC9-4206A644A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26" y="160492"/>
              <a:ext cx="1599302" cy="73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1.png">
              <a:extLst>
                <a:ext uri="{FF2B5EF4-FFF2-40B4-BE49-F238E27FC236}">
                  <a16:creationId xmlns:a16="http://schemas.microsoft.com/office/drawing/2014/main" id="{E2B5B709-A0F5-B1C0-FFA1-12D62C9675F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6884" y="158495"/>
              <a:ext cx="721895" cy="716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3C62C32-8BCF-604E-5B33-3A1AFDC5C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612" y="134959"/>
              <a:ext cx="774188" cy="73986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9931AE8-3A7F-8EA1-66EF-E6CDEA98E2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8186" r="54749" b="15281"/>
          <a:stretch/>
        </p:blipFill>
        <p:spPr bwMode="auto">
          <a:xfrm rot="20404382">
            <a:off x="9751980" y="2515411"/>
            <a:ext cx="2103539" cy="175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58430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2583</TotalTime>
  <Words>975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Slice</vt:lpstr>
      <vt:lpstr>PowerPoint Presentation</vt:lpstr>
      <vt:lpstr>PowerPoint Presentation</vt:lpstr>
      <vt:lpstr>Kondisi saat ini</vt:lpstr>
      <vt:lpstr>PowerPoint Presentation</vt:lpstr>
      <vt:lpstr>PELAKSANAAN PROYEK PERUBAHAN JANGKA PENDEK</vt:lpstr>
      <vt:lpstr>PELAKSANAAN PROYEK PERUBAHAN JANGKA PENDEK</vt:lpstr>
      <vt:lpstr>PELAKSANAAN PROYEK PERUBAHAN JANGKA PENDEK</vt:lpstr>
      <vt:lpstr>Manfaat jangka pendek</vt:lpstr>
      <vt:lpstr>Kepemimpinan strategis</vt:lpstr>
      <vt:lpstr>IMPLEMENTASI STRATEGI MARKETING</vt:lpstr>
      <vt:lpstr>IMPLEMENTASI STRATEGI MARKETING</vt:lpstr>
      <vt:lpstr>PENGEMBANGAN KOMPETENSI</vt:lpstr>
      <vt:lpstr>Keberlanjutan proyek perubahan</vt:lpstr>
      <vt:lpstr>Keterkaitan mata pelatihan pilihan dengan proyek perubahan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631</cp:revision>
  <dcterms:created xsi:type="dcterms:W3CDTF">2022-03-27T07:50:56Z</dcterms:created>
  <dcterms:modified xsi:type="dcterms:W3CDTF">2024-12-02T09:43:12Z</dcterms:modified>
</cp:coreProperties>
</file>